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57" r:id="rId5"/>
    <p:sldId id="311" r:id="rId6"/>
    <p:sldId id="258" r:id="rId7"/>
    <p:sldId id="263" r:id="rId8"/>
    <p:sldId id="280" r:id="rId9"/>
    <p:sldId id="279" r:id="rId10"/>
    <p:sldId id="343" r:id="rId11"/>
    <p:sldId id="371" r:id="rId12"/>
    <p:sldId id="285" r:id="rId13"/>
    <p:sldId id="271" r:id="rId14"/>
    <p:sldId id="302" r:id="rId15"/>
    <p:sldId id="293" r:id="rId16"/>
    <p:sldId id="372" r:id="rId17"/>
    <p:sldId id="278" r:id="rId18"/>
    <p:sldId id="30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napToObjects="1" showGuides="1">
      <p:cViewPr>
        <p:scale>
          <a:sx n="75" d="100"/>
          <a:sy n="75" d="100"/>
        </p:scale>
        <p:origin x="1812" y="852"/>
      </p:cViewPr>
      <p:guideLst>
        <p:guide pos="3835"/>
        <p:guide orient="horz" pos="21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30C5-3627-4922-B400-93B0216019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F25B0-40DD-4A63-B933-C4ACA630C4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30C5-3627-4922-B400-93B0216019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F25B0-40DD-4A63-B933-C4ACA630C4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30C5-3627-4922-B400-93B0216019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F25B0-40DD-4A63-B933-C4ACA630C4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17615-3DFF-44EA-9E16-7AF52158A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3665-0281-4901-B209-6CDE9C08A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17615-3DFF-44EA-9E16-7AF52158A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3665-0281-4901-B209-6CDE9C08A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17615-3DFF-44EA-9E16-7AF52158A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3665-0281-4901-B209-6CDE9C08A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17615-3DFF-44EA-9E16-7AF52158A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3665-0281-4901-B209-6CDE9C08A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17615-3DFF-44EA-9E16-7AF52158A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3665-0281-4901-B209-6CDE9C08A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17615-3DFF-44EA-9E16-7AF52158A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3665-0281-4901-B209-6CDE9C08A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17615-3DFF-44EA-9E16-7AF52158A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3665-0281-4901-B209-6CDE9C08A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17615-3DFF-44EA-9E16-7AF52158A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3665-0281-4901-B209-6CDE9C08A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30C5-3627-4922-B400-93B0216019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F25B0-40DD-4A63-B933-C4ACA630C4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17615-3DFF-44EA-9E16-7AF52158A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3665-0281-4901-B209-6CDE9C08A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17615-3DFF-44EA-9E16-7AF52158A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3665-0281-4901-B209-6CDE9C08A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17615-3DFF-44EA-9E16-7AF52158A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03665-0281-4901-B209-6CDE9C08A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2AF9-C62A-4341-B77F-BC07F04B41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758C-859B-4FD5-B74A-572C44D84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2AF9-C62A-4341-B77F-BC07F04B41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758C-859B-4FD5-B74A-572C44D84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2AF9-C62A-4341-B77F-BC07F04B41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758C-859B-4FD5-B74A-572C44D84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2AF9-C62A-4341-B77F-BC07F04B41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758C-859B-4FD5-B74A-572C44D84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2AF9-C62A-4341-B77F-BC07F04B41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758C-859B-4FD5-B74A-572C44D84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2AF9-C62A-4341-B77F-BC07F04B41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758C-859B-4FD5-B74A-572C44D84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2AF9-C62A-4341-B77F-BC07F04B41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758C-859B-4FD5-B74A-572C44D84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30C5-3627-4922-B400-93B0216019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F25B0-40DD-4A63-B933-C4ACA630C4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2AF9-C62A-4341-B77F-BC07F04B41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758C-859B-4FD5-B74A-572C44D84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2AF9-C62A-4341-B77F-BC07F04B41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758C-859B-4FD5-B74A-572C44D84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2AF9-C62A-4341-B77F-BC07F04B41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758C-859B-4FD5-B74A-572C44D84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2AF9-C62A-4341-B77F-BC07F04B41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6758C-859B-4FD5-B74A-572C44D84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30C5-3627-4922-B400-93B0216019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F25B0-40DD-4A63-B933-C4ACA630C4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30C5-3627-4922-B400-93B0216019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F25B0-40DD-4A63-B933-C4ACA630C4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30C5-3627-4922-B400-93B0216019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F25B0-40DD-4A63-B933-C4ACA630C4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30C5-3627-4922-B400-93B0216019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F25B0-40DD-4A63-B933-C4ACA630C4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30C5-3627-4922-B400-93B0216019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F25B0-40DD-4A63-B933-C4ACA630C4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30C5-3627-4922-B400-93B0216019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F25B0-40DD-4A63-B933-C4ACA630C4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730C5-3627-4922-B400-93B0216019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F25B0-40DD-4A63-B933-C4ACA630C4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17615-3DFF-44EA-9E16-7AF52158A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03665-0281-4901-B209-6CDE9C08AF6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B2AF9-C62A-4341-B77F-BC07F04B41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6758C-859B-4FD5-B74A-572C44D8414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90.xml"/><Relationship Id="rId15" Type="http://schemas.openxmlformats.org/officeDocument/2006/relationships/tags" Target="../tags/tag89.xml"/><Relationship Id="rId14" Type="http://schemas.openxmlformats.org/officeDocument/2006/relationships/tags" Target="../tags/tag88.xml"/><Relationship Id="rId13" Type="http://schemas.openxmlformats.org/officeDocument/2006/relationships/tags" Target="../tags/tag87.xml"/><Relationship Id="rId12" Type="http://schemas.openxmlformats.org/officeDocument/2006/relationships/tags" Target="../tags/tag86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6" Type="http://schemas.openxmlformats.org/officeDocument/2006/relationships/slideLayout" Target="../slideLayouts/slideLayout18.xml"/><Relationship Id="rId25" Type="http://schemas.openxmlformats.org/officeDocument/2006/relationships/tags" Target="../tags/tag115.xml"/><Relationship Id="rId24" Type="http://schemas.openxmlformats.org/officeDocument/2006/relationships/tags" Target="../tags/tag114.xml"/><Relationship Id="rId23" Type="http://schemas.openxmlformats.org/officeDocument/2006/relationships/tags" Target="../tags/tag113.xml"/><Relationship Id="rId22" Type="http://schemas.openxmlformats.org/officeDocument/2006/relationships/tags" Target="../tags/tag112.xml"/><Relationship Id="rId21" Type="http://schemas.openxmlformats.org/officeDocument/2006/relationships/tags" Target="../tags/tag111.xml"/><Relationship Id="rId20" Type="http://schemas.openxmlformats.org/officeDocument/2006/relationships/tags" Target="../tags/tag110.xml"/><Relationship Id="rId2" Type="http://schemas.openxmlformats.org/officeDocument/2006/relationships/tags" Target="../tags/tag92.xml"/><Relationship Id="rId19" Type="http://schemas.openxmlformats.org/officeDocument/2006/relationships/tags" Target="../tags/tag109.xml"/><Relationship Id="rId18" Type="http://schemas.openxmlformats.org/officeDocument/2006/relationships/tags" Target="../tags/tag108.xml"/><Relationship Id="rId17" Type="http://schemas.openxmlformats.org/officeDocument/2006/relationships/tags" Target="../tags/tag107.xml"/><Relationship Id="rId16" Type="http://schemas.openxmlformats.org/officeDocument/2006/relationships/tags" Target="../tags/tag106.xml"/><Relationship Id="rId15" Type="http://schemas.openxmlformats.org/officeDocument/2006/relationships/tags" Target="../tags/tag105.xml"/><Relationship Id="rId14" Type="http://schemas.openxmlformats.org/officeDocument/2006/relationships/tags" Target="../tags/tag104.xml"/><Relationship Id="rId13" Type="http://schemas.openxmlformats.org/officeDocument/2006/relationships/tags" Target="../tags/tag103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tags" Target="../tags/tag9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4" Type="http://schemas.openxmlformats.org/officeDocument/2006/relationships/slideLayout" Target="../slideLayouts/slideLayout18.xml"/><Relationship Id="rId23" Type="http://schemas.openxmlformats.org/officeDocument/2006/relationships/tags" Target="../tags/tag26.xml"/><Relationship Id="rId22" Type="http://schemas.openxmlformats.org/officeDocument/2006/relationships/tags" Target="../tags/tag25.xml"/><Relationship Id="rId21" Type="http://schemas.openxmlformats.org/officeDocument/2006/relationships/tags" Target="../tags/tag24.xml"/><Relationship Id="rId20" Type="http://schemas.openxmlformats.org/officeDocument/2006/relationships/tags" Target="../tags/tag23.xml"/><Relationship Id="rId2" Type="http://schemas.openxmlformats.org/officeDocument/2006/relationships/tags" Target="../tags/tag5.xml"/><Relationship Id="rId19" Type="http://schemas.openxmlformats.org/officeDocument/2006/relationships/tags" Target="../tags/tag22.xml"/><Relationship Id="rId18" Type="http://schemas.openxmlformats.org/officeDocument/2006/relationships/tags" Target="../tags/tag21.xml"/><Relationship Id="rId17" Type="http://schemas.openxmlformats.org/officeDocument/2006/relationships/tags" Target="../tags/tag20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50.xml"/><Relationship Id="rId23" Type="http://schemas.openxmlformats.org/officeDocument/2006/relationships/tags" Target="../tags/tag49.xml"/><Relationship Id="rId22" Type="http://schemas.openxmlformats.org/officeDocument/2006/relationships/tags" Target="../tags/tag48.xml"/><Relationship Id="rId21" Type="http://schemas.openxmlformats.org/officeDocument/2006/relationships/tags" Target="../tags/tag47.xml"/><Relationship Id="rId20" Type="http://schemas.openxmlformats.org/officeDocument/2006/relationships/tags" Target="../tags/tag46.xml"/><Relationship Id="rId2" Type="http://schemas.openxmlformats.org/officeDocument/2006/relationships/tags" Target="../tags/tag28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2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74.xml"/><Relationship Id="rId23" Type="http://schemas.openxmlformats.org/officeDocument/2006/relationships/tags" Target="../tags/tag73.xml"/><Relationship Id="rId22" Type="http://schemas.openxmlformats.org/officeDocument/2006/relationships/tags" Target="../tags/tag72.xml"/><Relationship Id="rId21" Type="http://schemas.openxmlformats.org/officeDocument/2006/relationships/tags" Target="../tags/tag71.xml"/><Relationship Id="rId20" Type="http://schemas.openxmlformats.org/officeDocument/2006/relationships/tags" Target="../tags/tag70.xml"/><Relationship Id="rId2" Type="http://schemas.openxmlformats.org/officeDocument/2006/relationships/tags" Target="../tags/tag52.xml"/><Relationship Id="rId19" Type="http://schemas.openxmlformats.org/officeDocument/2006/relationships/tags" Target="../tags/tag69.xml"/><Relationship Id="rId18" Type="http://schemas.openxmlformats.org/officeDocument/2006/relationships/tags" Target="../tags/tag68.xml"/><Relationship Id="rId17" Type="http://schemas.openxmlformats.org/officeDocument/2006/relationships/tags" Target="../tags/tag67.xml"/><Relationship Id="rId16" Type="http://schemas.openxmlformats.org/officeDocument/2006/relationships/tags" Target="../tags/tag66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78281"/>
            <a:ext cx="12192000" cy="6109605"/>
            <a:chOff x="0" y="378281"/>
            <a:chExt cx="12192000" cy="6109605"/>
          </a:xfrm>
        </p:grpSpPr>
        <p:sp>
          <p:nvSpPr>
            <p:cNvPr id="4" name="矩形 3"/>
            <p:cNvSpPr/>
            <p:nvPr/>
          </p:nvSpPr>
          <p:spPr>
            <a:xfrm>
              <a:off x="355599" y="391886"/>
              <a:ext cx="11509829" cy="609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流程图: 手动输入 4"/>
            <p:cNvSpPr/>
            <p:nvPr/>
          </p:nvSpPr>
          <p:spPr>
            <a:xfrm rot="5400000">
              <a:off x="1175657" y="4397829"/>
              <a:ext cx="914400" cy="3265714"/>
            </a:xfrm>
            <a:prstGeom prst="flowChartManualInput">
              <a:avLst/>
            </a:prstGeom>
            <a:solidFill>
              <a:srgbClr val="00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流程图: 手动输入 5"/>
            <p:cNvSpPr/>
            <p:nvPr/>
          </p:nvSpPr>
          <p:spPr>
            <a:xfrm rot="16200000">
              <a:off x="10101943" y="-797376"/>
              <a:ext cx="914400" cy="3265714"/>
            </a:xfrm>
            <a:prstGeom prst="flowChartManualInput">
              <a:avLst/>
            </a:prstGeom>
            <a:solidFill>
              <a:srgbClr val="00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6572" y="3341916"/>
            <a:ext cx="11526156" cy="182336"/>
            <a:chOff x="326572" y="3341916"/>
            <a:chExt cx="11526156" cy="182336"/>
          </a:xfrm>
        </p:grpSpPr>
        <p:grpSp>
          <p:nvGrpSpPr>
            <p:cNvPr id="21" name="组合 20"/>
            <p:cNvGrpSpPr/>
            <p:nvPr/>
          </p:nvGrpSpPr>
          <p:grpSpPr>
            <a:xfrm>
              <a:off x="326572" y="3341916"/>
              <a:ext cx="1959428" cy="182336"/>
              <a:chOff x="326572" y="3341916"/>
              <a:chExt cx="1959428" cy="182336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26572" y="3433084"/>
                <a:ext cx="1758042" cy="0"/>
              </a:xfrm>
              <a:prstGeom prst="line">
                <a:avLst/>
              </a:prstGeom>
              <a:ln>
                <a:solidFill>
                  <a:srgbClr val="0066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椭圆 8"/>
              <p:cNvSpPr/>
              <p:nvPr/>
            </p:nvSpPr>
            <p:spPr>
              <a:xfrm>
                <a:off x="2103664" y="3341916"/>
                <a:ext cx="182336" cy="182336"/>
              </a:xfrm>
              <a:prstGeom prst="ellipse">
                <a:avLst/>
              </a:prstGeom>
              <a:noFill/>
              <a:ln>
                <a:solidFill>
                  <a:srgbClr val="0066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935027" y="3341916"/>
              <a:ext cx="1917701" cy="182336"/>
              <a:chOff x="9935027" y="3341916"/>
              <a:chExt cx="1917701" cy="18233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H="1">
                <a:off x="10123714" y="3427186"/>
                <a:ext cx="1729014" cy="0"/>
              </a:xfrm>
              <a:prstGeom prst="line">
                <a:avLst/>
              </a:prstGeom>
              <a:ln>
                <a:solidFill>
                  <a:srgbClr val="0066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椭圆 13"/>
              <p:cNvSpPr/>
              <p:nvPr/>
            </p:nvSpPr>
            <p:spPr>
              <a:xfrm rot="10800000">
                <a:off x="9935027" y="3341916"/>
                <a:ext cx="182336" cy="182336"/>
              </a:xfrm>
              <a:prstGeom prst="ellipse">
                <a:avLst/>
              </a:prstGeom>
              <a:noFill/>
              <a:ln>
                <a:solidFill>
                  <a:srgbClr val="0066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2103755" y="2966085"/>
            <a:ext cx="7966075" cy="9220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大学生创新创业教育教程</a:t>
            </a:r>
            <a:endParaRPr lang="en-US" altLang="zh-CN" sz="5400" b="1" spc="3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21"/>
          <p:cNvSpPr txBox="1"/>
          <p:nvPr/>
        </p:nvSpPr>
        <p:spPr>
          <a:xfrm>
            <a:off x="3682911" y="5055471"/>
            <a:ext cx="48069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北京出版社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7244915" y="3694738"/>
            <a:ext cx="4445218" cy="0"/>
          </a:xfrm>
          <a:prstGeom prst="line">
            <a:avLst/>
          </a:prstGeom>
          <a:ln>
            <a:solidFill>
              <a:srgbClr val="00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7"/>
          <p:cNvSpPr txBox="1"/>
          <p:nvPr/>
        </p:nvSpPr>
        <p:spPr>
          <a:xfrm>
            <a:off x="7815217" y="3109963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rgbClr val="006699"/>
                </a:solidFill>
                <a:cs typeface="+mn-ea"/>
                <a:sym typeface="+mn-lt"/>
              </a:rPr>
              <a:t>PART 02</a:t>
            </a:r>
            <a:endParaRPr lang="zh-CN" altLang="en-US" sz="3200" dirty="0">
              <a:solidFill>
                <a:srgbClr val="006699"/>
              </a:solidFill>
              <a:cs typeface="+mn-ea"/>
              <a:sym typeface="+mn-lt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9851571" y="3113313"/>
            <a:ext cx="214016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6699"/>
                </a:solidFill>
                <a:cs typeface="+mn-ea"/>
                <a:sym typeface="+mn-lt"/>
              </a:rPr>
              <a:t>创业素质</a:t>
            </a:r>
            <a:endParaRPr lang="zh-CN" altLang="en-US" sz="3200" dirty="0">
              <a:solidFill>
                <a:srgbClr val="006699"/>
              </a:solidFill>
              <a:cs typeface="+mn-ea"/>
              <a:sym typeface="+mn-lt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6470433" y="3164688"/>
            <a:ext cx="1216152" cy="533400"/>
          </a:xfrm>
          <a:prstGeom prst="parallelogram">
            <a:avLst/>
          </a:prstGeom>
          <a:solidFill>
            <a:srgbClr val="00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03147"/>
            <a:ext cx="6096528" cy="3627434"/>
          </a:xfrm>
          <a:prstGeom prst="parallelogram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/>
        </p:nvSpPr>
        <p:spPr>
          <a:xfrm>
            <a:off x="6259830" y="1169035"/>
            <a:ext cx="5163185" cy="5405755"/>
          </a:xfrm>
          <a:prstGeom prst="rect">
            <a:avLst/>
          </a:prstGeom>
          <a:noFill/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4" name="TextBox 6"/>
          <p:cNvSpPr txBox="1">
            <a:spLocks noChangeArrowheads="1"/>
          </p:cNvSpPr>
          <p:nvPr/>
        </p:nvSpPr>
        <p:spPr bwMode="auto">
          <a:xfrm>
            <a:off x="1162986" y="415924"/>
            <a:ext cx="4400226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defRPr/>
            </a:pPr>
            <a:r>
              <a:rPr lang="zh-CN" altLang="en-US" sz="2665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发展规划</a:t>
            </a:r>
            <a:r>
              <a:rPr lang="en-US" altLang="zh-CN" sz="2665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665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整体目标</a:t>
            </a:r>
            <a:endParaRPr lang="zh-CN" altLang="en-US" sz="2665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46185" y="415924"/>
            <a:ext cx="644977" cy="502766"/>
            <a:chOff x="8418286" y="1219200"/>
            <a:chExt cx="1368552" cy="1066800"/>
          </a:xfrm>
        </p:grpSpPr>
        <p:sp>
          <p:nvSpPr>
            <p:cNvPr id="36" name="平行四边形 35"/>
            <p:cNvSpPr/>
            <p:nvPr/>
          </p:nvSpPr>
          <p:spPr>
            <a:xfrm>
              <a:off x="8418286" y="1219200"/>
              <a:ext cx="1216152" cy="914400"/>
            </a:xfrm>
            <a:prstGeom prst="parallelogram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平行四边形 36"/>
            <p:cNvSpPr/>
            <p:nvPr/>
          </p:nvSpPr>
          <p:spPr>
            <a:xfrm>
              <a:off x="8570686" y="1371600"/>
              <a:ext cx="1216152" cy="914400"/>
            </a:xfrm>
            <a:prstGeom prst="parallelogram">
              <a:avLst/>
            </a:prstGeom>
            <a:solidFill>
              <a:srgbClr val="006699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6260020" y="646293"/>
            <a:ext cx="3390900" cy="522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2"/>
                </a:solidFill>
                <a:cs typeface="+mn-ea"/>
                <a:sym typeface="+mn-lt"/>
              </a:rPr>
              <a:t>（二）创业素质内容</a:t>
            </a:r>
            <a:endParaRPr lang="zh-CN" altLang="en-US" sz="20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8" name="Text Box 7"/>
          <p:cNvSpPr txBox="1">
            <a:spLocks noChangeArrowheads="1"/>
          </p:cNvSpPr>
          <p:nvPr/>
        </p:nvSpPr>
        <p:spPr bwMode="auto">
          <a:xfrm>
            <a:off x="1659970" y="2210961"/>
            <a:ext cx="3980856" cy="522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（一）创业素质含义</a:t>
            </a:r>
            <a:endParaRPr lang="zh-CN" altLang="en-US" sz="2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1659890" y="2707640"/>
            <a:ext cx="4145280" cy="267652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创业素质是指在人的心理素质和社会文化素质基础上、在环境和教育影响下形成和发展起来的，在社会实践活动中全面稳定地表现出来，并发生作用的身心组织要素结构及其技术水平。它是知识经济社会人才素质的重要内容，是制约创业实践活动最终达到创业目标的不可或缺的主体因素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5" name="Oval 11"/>
          <p:cNvSpPr>
            <a:spLocks noChangeArrowheads="1"/>
          </p:cNvSpPr>
          <p:nvPr/>
        </p:nvSpPr>
        <p:spPr bwMode="auto">
          <a:xfrm>
            <a:off x="1091162" y="2315981"/>
            <a:ext cx="391672" cy="391672"/>
          </a:xfrm>
          <a:prstGeom prst="ellipse">
            <a:avLst/>
          </a:prstGeom>
          <a:solidFill>
            <a:srgbClr val="00669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6" name="Freeform 90"/>
          <p:cNvSpPr/>
          <p:nvPr/>
        </p:nvSpPr>
        <p:spPr bwMode="auto">
          <a:xfrm>
            <a:off x="1205125" y="2500721"/>
            <a:ext cx="180241" cy="109164"/>
          </a:xfrm>
          <a:custGeom>
            <a:avLst/>
            <a:gdLst>
              <a:gd name="T0" fmla="*/ 57 w 125"/>
              <a:gd name="T1" fmla="*/ 76 h 76"/>
              <a:gd name="T2" fmla="*/ 28 w 125"/>
              <a:gd name="T3" fmla="*/ 70 h 76"/>
              <a:gd name="T4" fmla="*/ 2 w 125"/>
              <a:gd name="T5" fmla="*/ 48 h 76"/>
              <a:gd name="T6" fmla="*/ 3 w 125"/>
              <a:gd name="T7" fmla="*/ 43 h 76"/>
              <a:gd name="T8" fmla="*/ 8 w 125"/>
              <a:gd name="T9" fmla="*/ 44 h 76"/>
              <a:gd name="T10" fmla="*/ 31 w 125"/>
              <a:gd name="T11" fmla="*/ 63 h 76"/>
              <a:gd name="T12" fmla="*/ 77 w 125"/>
              <a:gd name="T13" fmla="*/ 65 h 76"/>
              <a:gd name="T14" fmla="*/ 111 w 125"/>
              <a:gd name="T15" fmla="*/ 34 h 76"/>
              <a:gd name="T16" fmla="*/ 116 w 125"/>
              <a:gd name="T17" fmla="*/ 4 h 76"/>
              <a:gd name="T18" fmla="*/ 120 w 125"/>
              <a:gd name="T19" fmla="*/ 0 h 76"/>
              <a:gd name="T20" fmla="*/ 124 w 125"/>
              <a:gd name="T21" fmla="*/ 4 h 76"/>
              <a:gd name="T22" fmla="*/ 118 w 125"/>
              <a:gd name="T23" fmla="*/ 37 h 76"/>
              <a:gd name="T24" fmla="*/ 80 w 125"/>
              <a:gd name="T25" fmla="*/ 72 h 76"/>
              <a:gd name="T26" fmla="*/ 57 w 125"/>
              <a:gd name="T27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5" h="76">
                <a:moveTo>
                  <a:pt x="57" y="76"/>
                </a:moveTo>
                <a:cubicBezTo>
                  <a:pt x="47" y="76"/>
                  <a:pt x="37" y="74"/>
                  <a:pt x="28" y="70"/>
                </a:cubicBezTo>
                <a:cubicBezTo>
                  <a:pt x="18" y="65"/>
                  <a:pt x="8" y="58"/>
                  <a:pt x="2" y="48"/>
                </a:cubicBezTo>
                <a:cubicBezTo>
                  <a:pt x="0" y="47"/>
                  <a:pt x="1" y="44"/>
                  <a:pt x="3" y="43"/>
                </a:cubicBezTo>
                <a:cubicBezTo>
                  <a:pt x="4" y="41"/>
                  <a:pt x="7" y="42"/>
                  <a:pt x="8" y="44"/>
                </a:cubicBezTo>
                <a:cubicBezTo>
                  <a:pt x="14" y="52"/>
                  <a:pt x="22" y="58"/>
                  <a:pt x="31" y="63"/>
                </a:cubicBezTo>
                <a:cubicBezTo>
                  <a:pt x="46" y="69"/>
                  <a:pt x="62" y="70"/>
                  <a:pt x="77" y="65"/>
                </a:cubicBezTo>
                <a:cubicBezTo>
                  <a:pt x="92" y="59"/>
                  <a:pt x="104" y="48"/>
                  <a:pt x="111" y="34"/>
                </a:cubicBezTo>
                <a:cubicBezTo>
                  <a:pt x="115" y="24"/>
                  <a:pt x="117" y="14"/>
                  <a:pt x="116" y="4"/>
                </a:cubicBezTo>
                <a:cubicBezTo>
                  <a:pt x="116" y="2"/>
                  <a:pt x="118" y="0"/>
                  <a:pt x="120" y="0"/>
                </a:cubicBezTo>
                <a:cubicBezTo>
                  <a:pt x="122" y="0"/>
                  <a:pt x="124" y="1"/>
                  <a:pt x="124" y="4"/>
                </a:cubicBezTo>
                <a:cubicBezTo>
                  <a:pt x="125" y="15"/>
                  <a:pt x="123" y="27"/>
                  <a:pt x="118" y="37"/>
                </a:cubicBezTo>
                <a:cubicBezTo>
                  <a:pt x="110" y="53"/>
                  <a:pt x="97" y="66"/>
                  <a:pt x="80" y="72"/>
                </a:cubicBezTo>
                <a:cubicBezTo>
                  <a:pt x="72" y="75"/>
                  <a:pt x="64" y="76"/>
                  <a:pt x="57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7" name="Freeform 91"/>
          <p:cNvSpPr/>
          <p:nvPr/>
        </p:nvSpPr>
        <p:spPr bwMode="auto">
          <a:xfrm>
            <a:off x="1186231" y="2411050"/>
            <a:ext cx="191937" cy="134056"/>
          </a:xfrm>
          <a:custGeom>
            <a:avLst/>
            <a:gdLst>
              <a:gd name="T0" fmla="*/ 9 w 133"/>
              <a:gd name="T1" fmla="*/ 93 h 93"/>
              <a:gd name="T2" fmla="*/ 5 w 133"/>
              <a:gd name="T3" fmla="*/ 91 h 93"/>
              <a:gd name="T4" fmla="*/ 8 w 133"/>
              <a:gd name="T5" fmla="*/ 42 h 93"/>
              <a:gd name="T6" fmla="*/ 46 w 133"/>
              <a:gd name="T7" fmla="*/ 6 h 93"/>
              <a:gd name="T8" fmla="*/ 98 w 133"/>
              <a:gd name="T9" fmla="*/ 9 h 93"/>
              <a:gd name="T10" fmla="*/ 132 w 133"/>
              <a:gd name="T11" fmla="*/ 44 h 93"/>
              <a:gd name="T12" fmla="*/ 130 w 133"/>
              <a:gd name="T13" fmla="*/ 49 h 93"/>
              <a:gd name="T14" fmla="*/ 125 w 133"/>
              <a:gd name="T15" fmla="*/ 47 h 93"/>
              <a:gd name="T16" fmla="*/ 95 w 133"/>
              <a:gd name="T17" fmla="*/ 16 h 93"/>
              <a:gd name="T18" fmla="*/ 49 w 133"/>
              <a:gd name="T19" fmla="*/ 14 h 93"/>
              <a:gd name="T20" fmla="*/ 15 w 133"/>
              <a:gd name="T21" fmla="*/ 45 h 93"/>
              <a:gd name="T22" fmla="*/ 12 w 133"/>
              <a:gd name="T23" fmla="*/ 88 h 93"/>
              <a:gd name="T24" fmla="*/ 10 w 133"/>
              <a:gd name="T25" fmla="*/ 93 h 93"/>
              <a:gd name="T26" fmla="*/ 9 w 133"/>
              <a:gd name="T27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3" h="93">
                <a:moveTo>
                  <a:pt x="9" y="93"/>
                </a:moveTo>
                <a:cubicBezTo>
                  <a:pt x="7" y="93"/>
                  <a:pt x="5" y="92"/>
                  <a:pt x="5" y="91"/>
                </a:cubicBezTo>
                <a:cubicBezTo>
                  <a:pt x="0" y="74"/>
                  <a:pt x="1" y="57"/>
                  <a:pt x="8" y="42"/>
                </a:cubicBezTo>
                <a:cubicBezTo>
                  <a:pt x="16" y="25"/>
                  <a:pt x="29" y="13"/>
                  <a:pt x="46" y="6"/>
                </a:cubicBezTo>
                <a:cubicBezTo>
                  <a:pt x="63" y="0"/>
                  <a:pt x="82" y="1"/>
                  <a:pt x="98" y="9"/>
                </a:cubicBezTo>
                <a:cubicBezTo>
                  <a:pt x="114" y="16"/>
                  <a:pt x="126" y="28"/>
                  <a:pt x="132" y="44"/>
                </a:cubicBezTo>
                <a:cubicBezTo>
                  <a:pt x="133" y="46"/>
                  <a:pt x="132" y="48"/>
                  <a:pt x="130" y="49"/>
                </a:cubicBezTo>
                <a:cubicBezTo>
                  <a:pt x="128" y="50"/>
                  <a:pt x="126" y="49"/>
                  <a:pt x="125" y="47"/>
                </a:cubicBezTo>
                <a:cubicBezTo>
                  <a:pt x="119" y="33"/>
                  <a:pt x="108" y="22"/>
                  <a:pt x="95" y="16"/>
                </a:cubicBezTo>
                <a:cubicBezTo>
                  <a:pt x="80" y="9"/>
                  <a:pt x="64" y="9"/>
                  <a:pt x="49" y="14"/>
                </a:cubicBezTo>
                <a:cubicBezTo>
                  <a:pt x="34" y="19"/>
                  <a:pt x="22" y="30"/>
                  <a:pt x="15" y="45"/>
                </a:cubicBezTo>
                <a:cubicBezTo>
                  <a:pt x="9" y="59"/>
                  <a:pt x="8" y="74"/>
                  <a:pt x="12" y="88"/>
                </a:cubicBezTo>
                <a:cubicBezTo>
                  <a:pt x="13" y="90"/>
                  <a:pt x="12" y="92"/>
                  <a:pt x="10" y="93"/>
                </a:cubicBezTo>
                <a:cubicBezTo>
                  <a:pt x="9" y="93"/>
                  <a:pt x="9" y="93"/>
                  <a:pt x="9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8" name="Freeform 92"/>
          <p:cNvSpPr/>
          <p:nvPr/>
        </p:nvSpPr>
        <p:spPr bwMode="auto">
          <a:xfrm>
            <a:off x="1144245" y="2445839"/>
            <a:ext cx="284607" cy="129258"/>
          </a:xfrm>
          <a:custGeom>
            <a:avLst/>
            <a:gdLst>
              <a:gd name="T0" fmla="*/ 26 w 197"/>
              <a:gd name="T1" fmla="*/ 90 h 90"/>
              <a:gd name="T2" fmla="*/ 3 w 197"/>
              <a:gd name="T3" fmla="*/ 81 h 90"/>
              <a:gd name="T4" fmla="*/ 33 w 197"/>
              <a:gd name="T5" fmla="*/ 47 h 90"/>
              <a:gd name="T6" fmla="*/ 38 w 197"/>
              <a:gd name="T7" fmla="*/ 49 h 90"/>
              <a:gd name="T8" fmla="*/ 37 w 197"/>
              <a:gd name="T9" fmla="*/ 54 h 90"/>
              <a:gd name="T10" fmla="*/ 11 w 197"/>
              <a:gd name="T11" fmla="*/ 78 h 90"/>
              <a:gd name="T12" fmla="*/ 39 w 197"/>
              <a:gd name="T13" fmla="*/ 81 h 90"/>
              <a:gd name="T14" fmla="*/ 105 w 197"/>
              <a:gd name="T15" fmla="*/ 64 h 90"/>
              <a:gd name="T16" fmla="*/ 167 w 197"/>
              <a:gd name="T17" fmla="*/ 35 h 90"/>
              <a:gd name="T18" fmla="*/ 186 w 197"/>
              <a:gd name="T19" fmla="*/ 14 h 90"/>
              <a:gd name="T20" fmla="*/ 151 w 197"/>
              <a:gd name="T21" fmla="*/ 13 h 90"/>
              <a:gd name="T22" fmla="*/ 146 w 197"/>
              <a:gd name="T23" fmla="*/ 9 h 90"/>
              <a:gd name="T24" fmla="*/ 150 w 197"/>
              <a:gd name="T25" fmla="*/ 5 h 90"/>
              <a:gd name="T26" fmla="*/ 194 w 197"/>
              <a:gd name="T27" fmla="*/ 12 h 90"/>
              <a:gd name="T28" fmla="*/ 171 w 197"/>
              <a:gd name="T29" fmla="*/ 41 h 90"/>
              <a:gd name="T30" fmla="*/ 108 w 197"/>
              <a:gd name="T31" fmla="*/ 72 h 90"/>
              <a:gd name="T32" fmla="*/ 40 w 197"/>
              <a:gd name="T33" fmla="*/ 89 h 90"/>
              <a:gd name="T34" fmla="*/ 26 w 197"/>
              <a:gd name="T3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7" h="90">
                <a:moveTo>
                  <a:pt x="26" y="90"/>
                </a:moveTo>
                <a:cubicBezTo>
                  <a:pt x="13" y="90"/>
                  <a:pt x="6" y="87"/>
                  <a:pt x="3" y="81"/>
                </a:cubicBezTo>
                <a:cubicBezTo>
                  <a:pt x="0" y="72"/>
                  <a:pt x="10" y="61"/>
                  <a:pt x="33" y="47"/>
                </a:cubicBezTo>
                <a:cubicBezTo>
                  <a:pt x="35" y="46"/>
                  <a:pt x="37" y="47"/>
                  <a:pt x="38" y="49"/>
                </a:cubicBezTo>
                <a:cubicBezTo>
                  <a:pt x="39" y="50"/>
                  <a:pt x="39" y="53"/>
                  <a:pt x="37" y="54"/>
                </a:cubicBezTo>
                <a:cubicBezTo>
                  <a:pt x="14" y="68"/>
                  <a:pt x="10" y="76"/>
                  <a:pt x="11" y="78"/>
                </a:cubicBezTo>
                <a:cubicBezTo>
                  <a:pt x="12" y="80"/>
                  <a:pt x="19" y="83"/>
                  <a:pt x="39" y="81"/>
                </a:cubicBezTo>
                <a:cubicBezTo>
                  <a:pt x="57" y="79"/>
                  <a:pt x="81" y="73"/>
                  <a:pt x="105" y="64"/>
                </a:cubicBezTo>
                <a:cubicBezTo>
                  <a:pt x="129" y="55"/>
                  <a:pt x="151" y="45"/>
                  <a:pt x="167" y="35"/>
                </a:cubicBezTo>
                <a:cubicBezTo>
                  <a:pt x="184" y="23"/>
                  <a:pt x="187" y="16"/>
                  <a:pt x="186" y="14"/>
                </a:cubicBezTo>
                <a:cubicBezTo>
                  <a:pt x="186" y="12"/>
                  <a:pt x="178" y="8"/>
                  <a:pt x="151" y="13"/>
                </a:cubicBezTo>
                <a:cubicBezTo>
                  <a:pt x="149" y="13"/>
                  <a:pt x="147" y="11"/>
                  <a:pt x="146" y="9"/>
                </a:cubicBezTo>
                <a:cubicBezTo>
                  <a:pt x="146" y="7"/>
                  <a:pt x="147" y="5"/>
                  <a:pt x="150" y="5"/>
                </a:cubicBezTo>
                <a:cubicBezTo>
                  <a:pt x="176" y="0"/>
                  <a:pt x="191" y="3"/>
                  <a:pt x="194" y="12"/>
                </a:cubicBezTo>
                <a:cubicBezTo>
                  <a:pt x="197" y="20"/>
                  <a:pt x="189" y="30"/>
                  <a:pt x="171" y="41"/>
                </a:cubicBezTo>
                <a:cubicBezTo>
                  <a:pt x="155" y="52"/>
                  <a:pt x="132" y="63"/>
                  <a:pt x="108" y="72"/>
                </a:cubicBezTo>
                <a:cubicBezTo>
                  <a:pt x="83" y="81"/>
                  <a:pt x="59" y="87"/>
                  <a:pt x="40" y="89"/>
                </a:cubicBezTo>
                <a:cubicBezTo>
                  <a:pt x="35" y="90"/>
                  <a:pt x="30" y="90"/>
                  <a:pt x="26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9" name="Freeform 93"/>
          <p:cNvSpPr/>
          <p:nvPr/>
        </p:nvSpPr>
        <p:spPr bwMode="auto">
          <a:xfrm>
            <a:off x="1191629" y="2470131"/>
            <a:ext cx="186539" cy="74975"/>
          </a:xfrm>
          <a:custGeom>
            <a:avLst/>
            <a:gdLst>
              <a:gd name="T0" fmla="*/ 5 w 129"/>
              <a:gd name="T1" fmla="*/ 52 h 52"/>
              <a:gd name="T2" fmla="*/ 1 w 129"/>
              <a:gd name="T3" fmla="*/ 49 h 52"/>
              <a:gd name="T4" fmla="*/ 4 w 129"/>
              <a:gd name="T5" fmla="*/ 44 h 52"/>
              <a:gd name="T6" fmla="*/ 64 w 129"/>
              <a:gd name="T7" fmla="*/ 26 h 52"/>
              <a:gd name="T8" fmla="*/ 123 w 129"/>
              <a:gd name="T9" fmla="*/ 1 h 52"/>
              <a:gd name="T10" fmla="*/ 128 w 129"/>
              <a:gd name="T11" fmla="*/ 3 h 52"/>
              <a:gd name="T12" fmla="*/ 126 w 129"/>
              <a:gd name="T13" fmla="*/ 8 h 52"/>
              <a:gd name="T14" fmla="*/ 67 w 129"/>
              <a:gd name="T15" fmla="*/ 34 h 52"/>
              <a:gd name="T16" fmla="*/ 5 w 129"/>
              <a:gd name="T17" fmla="*/ 52 h 52"/>
              <a:gd name="T18" fmla="*/ 5 w 129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9" h="52">
                <a:moveTo>
                  <a:pt x="5" y="52"/>
                </a:moveTo>
                <a:cubicBezTo>
                  <a:pt x="3" y="52"/>
                  <a:pt x="1" y="51"/>
                  <a:pt x="1" y="49"/>
                </a:cubicBezTo>
                <a:cubicBezTo>
                  <a:pt x="0" y="47"/>
                  <a:pt x="2" y="45"/>
                  <a:pt x="4" y="44"/>
                </a:cubicBezTo>
                <a:cubicBezTo>
                  <a:pt x="21" y="41"/>
                  <a:pt x="43" y="34"/>
                  <a:pt x="64" y="26"/>
                </a:cubicBezTo>
                <a:cubicBezTo>
                  <a:pt x="86" y="18"/>
                  <a:pt x="107" y="9"/>
                  <a:pt x="123" y="1"/>
                </a:cubicBezTo>
                <a:cubicBezTo>
                  <a:pt x="125" y="0"/>
                  <a:pt x="127" y="1"/>
                  <a:pt x="128" y="3"/>
                </a:cubicBezTo>
                <a:cubicBezTo>
                  <a:pt x="129" y="5"/>
                  <a:pt x="128" y="7"/>
                  <a:pt x="126" y="8"/>
                </a:cubicBezTo>
                <a:cubicBezTo>
                  <a:pt x="110" y="17"/>
                  <a:pt x="89" y="26"/>
                  <a:pt x="67" y="34"/>
                </a:cubicBezTo>
                <a:cubicBezTo>
                  <a:pt x="45" y="42"/>
                  <a:pt x="23" y="48"/>
                  <a:pt x="5" y="52"/>
                </a:cubicBezTo>
                <a:cubicBezTo>
                  <a:pt x="5" y="52"/>
                  <a:pt x="5" y="52"/>
                  <a:pt x="5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2" name="文本框 71"/>
          <p:cNvSpPr txBox="1">
            <a:spLocks noChangeArrowheads="1"/>
          </p:cNvSpPr>
          <p:nvPr/>
        </p:nvSpPr>
        <p:spPr bwMode="auto">
          <a:xfrm>
            <a:off x="6318250" y="1169035"/>
            <a:ext cx="5205730" cy="540512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1. 创业意识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创业意识是指人们从事创业活动的强大内驱动力，是创业活动中起动力作用的个性因素，是创业者素质系统中的第一个子系统即驱动系统。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2. 创业的个性人格特征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（1）知识素质。（2）身体素质。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（3）心理素质。（4）能力素质。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3. 创业知识结构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创业知识能够体现创业者的文化素质水平，文化素质越高，创业成功的概率就越高。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4. 创业的技能或行动能力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（1）创业要有足够的资源。（2）创业前要慎思。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（3）经营能力最重要。（4）先有业务，再创业。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1162986" y="415924"/>
            <a:ext cx="4400226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defRPr/>
            </a:pPr>
            <a:r>
              <a:rPr sz="2665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二、大学生创业素质的内容</a:t>
            </a:r>
            <a:endParaRPr lang="zh-CN" altLang="en-US" sz="2665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6185" y="415924"/>
            <a:ext cx="644977" cy="502766"/>
            <a:chOff x="8418286" y="1219200"/>
            <a:chExt cx="1368552" cy="1066800"/>
          </a:xfrm>
        </p:grpSpPr>
        <p:sp>
          <p:nvSpPr>
            <p:cNvPr id="3" name="平行四边形 2"/>
            <p:cNvSpPr/>
            <p:nvPr/>
          </p:nvSpPr>
          <p:spPr>
            <a:xfrm>
              <a:off x="8418286" y="1219200"/>
              <a:ext cx="1216152" cy="914400"/>
            </a:xfrm>
            <a:prstGeom prst="parallelogram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8570686" y="1371600"/>
              <a:ext cx="1216152" cy="914400"/>
            </a:xfrm>
            <a:prstGeom prst="parallelogram">
              <a:avLst/>
            </a:prstGeom>
            <a:solidFill>
              <a:srgbClr val="006699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0" y="3872869"/>
            <a:ext cx="12177486" cy="161148"/>
            <a:chOff x="0" y="3872869"/>
            <a:chExt cx="12177486" cy="161148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0" y="3950879"/>
              <a:ext cx="12177486" cy="0"/>
            </a:xfrm>
            <a:prstGeom prst="line">
              <a:avLst/>
            </a:prstGeom>
            <a:ln>
              <a:solidFill>
                <a:srgbClr val="0099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8"/>
            <p:cNvSpPr>
              <a:spLocks noChangeArrowheads="1"/>
            </p:cNvSpPr>
            <p:nvPr/>
          </p:nvSpPr>
          <p:spPr bwMode="auto">
            <a:xfrm>
              <a:off x="1892751" y="3872870"/>
              <a:ext cx="154781" cy="156020"/>
            </a:xfrm>
            <a:prstGeom prst="ellipse">
              <a:avLst/>
            </a:prstGeom>
            <a:solidFill>
              <a:srgbClr val="0099C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3" name="Oval 18"/>
            <p:cNvSpPr>
              <a:spLocks noChangeArrowheads="1"/>
            </p:cNvSpPr>
            <p:nvPr/>
          </p:nvSpPr>
          <p:spPr bwMode="auto">
            <a:xfrm>
              <a:off x="5346766" y="3877997"/>
              <a:ext cx="155972" cy="156020"/>
            </a:xfrm>
            <a:prstGeom prst="ellipse">
              <a:avLst/>
            </a:prstGeom>
            <a:solidFill>
              <a:srgbClr val="0099C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4" name="Oval 268"/>
            <p:cNvSpPr>
              <a:spLocks noChangeArrowheads="1"/>
            </p:cNvSpPr>
            <p:nvPr/>
          </p:nvSpPr>
          <p:spPr bwMode="auto">
            <a:xfrm>
              <a:off x="8801969" y="3872869"/>
              <a:ext cx="155972" cy="156020"/>
            </a:xfrm>
            <a:prstGeom prst="ellipse">
              <a:avLst/>
            </a:prstGeom>
            <a:solidFill>
              <a:srgbClr val="0099C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5" name="Oval 14"/>
            <p:cNvSpPr>
              <a:spLocks noChangeArrowheads="1"/>
            </p:cNvSpPr>
            <p:nvPr/>
          </p:nvSpPr>
          <p:spPr bwMode="auto">
            <a:xfrm>
              <a:off x="3620354" y="3877997"/>
              <a:ext cx="154781" cy="156020"/>
            </a:xfrm>
            <a:prstGeom prst="ellipse">
              <a:avLst/>
            </a:prstGeom>
            <a:solidFill>
              <a:srgbClr val="0099C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7074367" y="3877997"/>
              <a:ext cx="155972" cy="156020"/>
            </a:xfrm>
            <a:prstGeom prst="ellipse">
              <a:avLst/>
            </a:prstGeom>
            <a:solidFill>
              <a:srgbClr val="0099C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7" name="Oval 270"/>
            <p:cNvSpPr>
              <a:spLocks noChangeArrowheads="1"/>
            </p:cNvSpPr>
            <p:nvPr/>
          </p:nvSpPr>
          <p:spPr bwMode="auto">
            <a:xfrm>
              <a:off x="10529574" y="3877997"/>
              <a:ext cx="155972" cy="156020"/>
            </a:xfrm>
            <a:prstGeom prst="ellipse">
              <a:avLst/>
            </a:prstGeom>
            <a:solidFill>
              <a:srgbClr val="0099C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endParaRPr lang="zh-CN" altLang="zh-CN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TextBox 1"/>
          <p:cNvSpPr/>
          <p:nvPr/>
        </p:nvSpPr>
        <p:spPr>
          <a:xfrm>
            <a:off x="1019338" y="4647748"/>
            <a:ext cx="1875205" cy="345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2"/>
                </a:solidFill>
                <a:cs typeface="+mn-ea"/>
                <a:sym typeface="+mn-lt"/>
              </a:rPr>
              <a:t>1. 成就动机</a:t>
            </a:r>
            <a:endParaRPr lang="zh-CN" altLang="en-US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TextBox 1"/>
          <p:cNvSpPr/>
          <p:nvPr/>
        </p:nvSpPr>
        <p:spPr>
          <a:xfrm>
            <a:off x="2760254" y="1600147"/>
            <a:ext cx="1875202" cy="345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2"/>
                </a:solidFill>
                <a:cs typeface="+mn-ea"/>
                <a:sym typeface="+mn-lt"/>
              </a:rPr>
              <a:t>2. 内在控制源</a:t>
            </a:r>
            <a:endParaRPr lang="zh-CN" altLang="en-US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TextBox 1"/>
          <p:cNvSpPr/>
          <p:nvPr/>
        </p:nvSpPr>
        <p:spPr>
          <a:xfrm>
            <a:off x="4466292" y="4647748"/>
            <a:ext cx="1875202" cy="345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2"/>
                </a:solidFill>
                <a:cs typeface="+mn-ea"/>
                <a:sym typeface="+mn-lt"/>
              </a:rPr>
              <a:t>4. 问题解决能力</a:t>
            </a:r>
            <a:endParaRPr lang="zh-CN" altLang="en-US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5" name="TextBox 1"/>
          <p:cNvSpPr/>
          <p:nvPr/>
        </p:nvSpPr>
        <p:spPr>
          <a:xfrm>
            <a:off x="6180824" y="1600147"/>
            <a:ext cx="1875202" cy="345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2"/>
                </a:solidFill>
                <a:cs typeface="+mn-ea"/>
                <a:sym typeface="+mn-lt"/>
              </a:rPr>
              <a:t>3. 风险承担倾向</a:t>
            </a:r>
            <a:endParaRPr lang="zh-CN" altLang="en-US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7" name="TextBox 1"/>
          <p:cNvSpPr/>
          <p:nvPr/>
        </p:nvSpPr>
        <p:spPr>
          <a:xfrm>
            <a:off x="7932892" y="4647748"/>
            <a:ext cx="1875202" cy="345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2"/>
                </a:solidFill>
                <a:cs typeface="+mn-ea"/>
                <a:sym typeface="+mn-lt"/>
              </a:rPr>
              <a:t>6. 不确定容忍性</a:t>
            </a:r>
            <a:endParaRPr lang="zh-CN" altLang="en-US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9" name="TextBox 1"/>
          <p:cNvSpPr/>
          <p:nvPr/>
        </p:nvSpPr>
        <p:spPr>
          <a:xfrm>
            <a:off x="9569695" y="1600147"/>
            <a:ext cx="1875202" cy="3454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tx2"/>
                </a:solidFill>
                <a:cs typeface="+mn-ea"/>
                <a:sym typeface="+mn-lt"/>
              </a:rPr>
              <a:t>5. 自动坚持自己</a:t>
            </a:r>
            <a:endParaRPr lang="zh-CN" altLang="en-US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1970141" y="3950880"/>
            <a:ext cx="0" cy="548549"/>
          </a:xfrm>
          <a:prstGeom prst="line">
            <a:avLst/>
          </a:prstGeom>
          <a:ln>
            <a:solidFill>
              <a:srgbClr val="00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3683195" y="3402331"/>
            <a:ext cx="0" cy="548549"/>
          </a:xfrm>
          <a:prstGeom prst="line">
            <a:avLst/>
          </a:prstGeom>
          <a:ln>
            <a:solidFill>
              <a:srgbClr val="00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413718" y="3950880"/>
            <a:ext cx="0" cy="548549"/>
          </a:xfrm>
          <a:prstGeom prst="line">
            <a:avLst/>
          </a:prstGeom>
          <a:ln>
            <a:solidFill>
              <a:srgbClr val="00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7137839" y="3414486"/>
            <a:ext cx="0" cy="548549"/>
          </a:xfrm>
          <a:prstGeom prst="line">
            <a:avLst/>
          </a:prstGeom>
          <a:ln>
            <a:solidFill>
              <a:srgbClr val="00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8872993" y="4003811"/>
            <a:ext cx="0" cy="548549"/>
          </a:xfrm>
          <a:prstGeom prst="line">
            <a:avLst/>
          </a:prstGeom>
          <a:ln>
            <a:solidFill>
              <a:srgbClr val="00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0597114" y="3467417"/>
            <a:ext cx="0" cy="548549"/>
          </a:xfrm>
          <a:prstGeom prst="line">
            <a:avLst/>
          </a:prstGeom>
          <a:ln>
            <a:solidFill>
              <a:srgbClr val="0099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9"/>
          <p:cNvSpPr txBox="1">
            <a:spLocks noChangeArrowheads="1"/>
          </p:cNvSpPr>
          <p:nvPr/>
        </p:nvSpPr>
        <p:spPr bwMode="auto">
          <a:xfrm>
            <a:off x="711835" y="5050790"/>
            <a:ext cx="2753360" cy="12712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成就动机是人们期望成功的一种想法或信念。对成就动机的探讨是创业特质研究中最重要的内容之一。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7" name="文本框 9"/>
          <p:cNvSpPr txBox="1">
            <a:spLocks noChangeArrowheads="1"/>
          </p:cNvSpPr>
          <p:nvPr/>
        </p:nvSpPr>
        <p:spPr bwMode="auto">
          <a:xfrm>
            <a:off x="4193963" y="5024685"/>
            <a:ext cx="2471371" cy="97599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问题解决能力很难用一个统一的定义进行界定，它更多地是指一种综合能力。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8" name="文本框 9"/>
          <p:cNvSpPr txBox="1">
            <a:spLocks noChangeArrowheads="1"/>
          </p:cNvSpPr>
          <p:nvPr/>
        </p:nvSpPr>
        <p:spPr bwMode="auto">
          <a:xfrm>
            <a:off x="7650480" y="5024755"/>
            <a:ext cx="2879725" cy="15659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不确定容忍性指个体在不确定的环境中组织信息的方式。它是在复杂环境中能力，忍受矛盾、不屈不挠地解决各种复杂的问题。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9" name="文本框 9"/>
          <p:cNvSpPr txBox="1">
            <a:spLocks noChangeArrowheads="1"/>
          </p:cNvSpPr>
          <p:nvPr/>
        </p:nvSpPr>
        <p:spPr bwMode="auto">
          <a:xfrm>
            <a:off x="2447291" y="1945949"/>
            <a:ext cx="2471371" cy="15659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心理控制源的内在性指的是人们相信自己应对事情结果负责，即个人的行为、个性和能力是事情发展的决定因素。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0" name="文本框 9"/>
          <p:cNvSpPr txBox="1">
            <a:spLocks noChangeArrowheads="1"/>
          </p:cNvSpPr>
          <p:nvPr/>
        </p:nvSpPr>
        <p:spPr bwMode="auto">
          <a:xfrm>
            <a:off x="5902633" y="2009211"/>
            <a:ext cx="2471371" cy="97599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风险承担倾向预示着面对风险情境时，个体如何做出抉择。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1" name="文本框 9"/>
          <p:cNvSpPr txBox="1">
            <a:spLocks noChangeArrowheads="1"/>
          </p:cNvSpPr>
          <p:nvPr/>
        </p:nvSpPr>
        <p:spPr bwMode="auto">
          <a:xfrm>
            <a:off x="9271143" y="2009211"/>
            <a:ext cx="2471371" cy="12712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自动坚持自己可以包括很多种人格特质，如自信、执着。执着同样也是意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志品质的体现。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1162986" y="415924"/>
            <a:ext cx="4400226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defRPr/>
            </a:pPr>
            <a:r>
              <a:rPr sz="2665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二、大学生创业素质的内容</a:t>
            </a:r>
            <a:endParaRPr lang="zh-CN" altLang="en-US" sz="2665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6185" y="415924"/>
            <a:ext cx="644977" cy="502766"/>
            <a:chOff x="8418286" y="1219200"/>
            <a:chExt cx="1368552" cy="1066800"/>
          </a:xfrm>
        </p:grpSpPr>
        <p:sp>
          <p:nvSpPr>
            <p:cNvPr id="3" name="平行四边形 2"/>
            <p:cNvSpPr/>
            <p:nvPr/>
          </p:nvSpPr>
          <p:spPr>
            <a:xfrm>
              <a:off x="8418286" y="1219200"/>
              <a:ext cx="1216152" cy="914400"/>
            </a:xfrm>
            <a:prstGeom prst="parallelogram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8570686" y="1371600"/>
              <a:ext cx="1216152" cy="914400"/>
            </a:xfrm>
            <a:prstGeom prst="parallelogram">
              <a:avLst/>
            </a:prstGeom>
            <a:solidFill>
              <a:srgbClr val="006699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9" name="泪滴形 68"/>
          <p:cNvSpPr/>
          <p:nvPr>
            <p:custDataLst>
              <p:tags r:id="rId1"/>
            </p:custDataLst>
          </p:nvPr>
        </p:nvSpPr>
        <p:spPr>
          <a:xfrm rot="18900000">
            <a:off x="5545455" y="1881505"/>
            <a:ext cx="1101725" cy="1101725"/>
          </a:xfrm>
          <a:prstGeom prst="teardrop">
            <a:avLst>
              <a:gd name="adj" fmla="val 200000"/>
            </a:avLst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70" name="文本框 69"/>
          <p:cNvSpPr txBox="1"/>
          <p:nvPr>
            <p:custDataLst>
              <p:tags r:id="rId2"/>
            </p:custDataLst>
          </p:nvPr>
        </p:nvSpPr>
        <p:spPr>
          <a:xfrm>
            <a:off x="5848985" y="1910715"/>
            <a:ext cx="469265" cy="403860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2000" b="1" dirty="0">
                <a:solidFill>
                  <a:sysClr val="window" lastClr="FFFFFF"/>
                </a:solidFill>
              </a:rPr>
              <a:t>07</a:t>
            </a:r>
            <a:endParaRPr lang="en-US" altLang="zh-CN" sz="2000" b="1" dirty="0">
              <a:solidFill>
                <a:sysClr val="window" lastClr="FFFFFF"/>
              </a:solidFill>
            </a:endParaRPr>
          </a:p>
        </p:txBody>
      </p:sp>
      <p:sp>
        <p:nvSpPr>
          <p:cNvPr id="6" name="泪滴形 5"/>
          <p:cNvSpPr/>
          <p:nvPr>
            <p:custDataLst>
              <p:tags r:id="rId3"/>
            </p:custDataLst>
          </p:nvPr>
        </p:nvSpPr>
        <p:spPr>
          <a:xfrm rot="4500000">
            <a:off x="6403965" y="3367778"/>
            <a:ext cx="1101839" cy="1101496"/>
          </a:xfrm>
          <a:prstGeom prst="teardrop">
            <a:avLst>
              <a:gd name="adj" fmla="val 200000"/>
            </a:avLst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 rot="18198523">
            <a:off x="7003107" y="3865571"/>
            <a:ext cx="469169" cy="404080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2000" b="1">
                <a:solidFill>
                  <a:sysClr val="window" lastClr="FFFFFF"/>
                </a:solidFill>
              </a:rPr>
              <a:t>09</a:t>
            </a:r>
            <a:endParaRPr lang="en-US" altLang="zh-CN" sz="2000" b="1" dirty="0">
              <a:solidFill>
                <a:sysClr val="window" lastClr="FFFFFF"/>
              </a:solidFill>
            </a:endParaRPr>
          </a:p>
        </p:txBody>
      </p:sp>
      <p:sp>
        <p:nvSpPr>
          <p:cNvPr id="8" name="泪滴形 7"/>
          <p:cNvSpPr/>
          <p:nvPr>
            <p:custDataLst>
              <p:tags r:id="rId5"/>
            </p:custDataLst>
          </p:nvPr>
        </p:nvSpPr>
        <p:spPr>
          <a:xfrm rot="11700000">
            <a:off x="4686368" y="3367778"/>
            <a:ext cx="1101839" cy="1101496"/>
          </a:xfrm>
          <a:prstGeom prst="teardrop">
            <a:avLst>
              <a:gd name="adj" fmla="val 200000"/>
            </a:avLst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solidFill>
                <a:srgbClr val="0000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62" name="文本框 61"/>
          <p:cNvSpPr txBox="1"/>
          <p:nvPr>
            <p:custDataLst>
              <p:tags r:id="rId6"/>
            </p:custDataLst>
          </p:nvPr>
        </p:nvSpPr>
        <p:spPr>
          <a:xfrm rot="3501390">
            <a:off x="4732189" y="3886862"/>
            <a:ext cx="469169" cy="404080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altLang="zh-CN" sz="2000" b="1" dirty="0">
                <a:solidFill>
                  <a:sysClr val="window" lastClr="FFFFFF"/>
                </a:solidFill>
              </a:rPr>
              <a:t>08</a:t>
            </a:r>
            <a:endParaRPr lang="en-US" altLang="zh-CN" sz="2000" b="1" dirty="0">
              <a:solidFill>
                <a:sysClr val="window" lastClr="FFFFFF"/>
              </a:solidFill>
            </a:endParaRPr>
          </a:p>
        </p:txBody>
      </p:sp>
      <p:sp>
        <p:nvSpPr>
          <p:cNvPr id="64" name="椭圆 63"/>
          <p:cNvSpPr/>
          <p:nvPr>
            <p:custDataLst>
              <p:tags r:id="rId7"/>
            </p:custDataLst>
          </p:nvPr>
        </p:nvSpPr>
        <p:spPr>
          <a:xfrm>
            <a:off x="5356225" y="2689225"/>
            <a:ext cx="1479550" cy="1480185"/>
          </a:xfrm>
          <a:prstGeom prst="ellipse">
            <a:avLst/>
          </a:prstGeom>
          <a:solidFill>
            <a:sysClr val="window" lastClr="FFFFFF">
              <a:alpha val="48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65" name="椭圆 64"/>
          <p:cNvSpPr/>
          <p:nvPr>
            <p:custDataLst>
              <p:tags r:id="rId8"/>
            </p:custDataLst>
          </p:nvPr>
        </p:nvSpPr>
        <p:spPr>
          <a:xfrm>
            <a:off x="5552440" y="2884805"/>
            <a:ext cx="1087755" cy="1088390"/>
          </a:xfrm>
          <a:prstGeom prst="ellipse">
            <a:avLst/>
          </a:prstGeom>
          <a:solidFill>
            <a:sysClr val="window" lastClr="FFFFFF">
              <a:alpha val="48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66" name="椭圆 65"/>
          <p:cNvSpPr/>
          <p:nvPr>
            <p:custDataLst>
              <p:tags r:id="rId9"/>
            </p:custDataLst>
          </p:nvPr>
        </p:nvSpPr>
        <p:spPr>
          <a:xfrm>
            <a:off x="5694680" y="3027680"/>
            <a:ext cx="803275" cy="80327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67" name="任意多边形 17"/>
          <p:cNvSpPr/>
          <p:nvPr>
            <p:custDataLst>
              <p:tags r:id="rId10"/>
            </p:custDataLst>
          </p:nvPr>
        </p:nvSpPr>
        <p:spPr bwMode="auto">
          <a:xfrm>
            <a:off x="5892800" y="3233420"/>
            <a:ext cx="406400" cy="391160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矩形 74"/>
          <p:cNvSpPr/>
          <p:nvPr>
            <p:custDataLst>
              <p:tags r:id="rId11"/>
            </p:custDataLst>
          </p:nvPr>
        </p:nvSpPr>
        <p:spPr bwMode="auto">
          <a:xfrm>
            <a:off x="8208645" y="3314065"/>
            <a:ext cx="3128010" cy="165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微软雅黑" panose="020B0503020204020204" charset="-122"/>
                <a:ea typeface="微软雅黑" panose="020B0503020204020204" charset="-122"/>
              </a:rPr>
              <a:t>确实，单枪匹马创业的大有人在，但是，更多见的是与人合作的创业，所以对于创业者而言，团队或小组合作能力也是其应该具备的特质之一。</a:t>
            </a:r>
            <a:endParaRPr lang="zh-CN" altLang="en-US" sz="16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文本框 75"/>
          <p:cNvSpPr txBox="1"/>
          <p:nvPr>
            <p:custDataLst>
              <p:tags r:id="rId12"/>
            </p:custDataLst>
          </p:nvPr>
        </p:nvSpPr>
        <p:spPr bwMode="auto">
          <a:xfrm>
            <a:off x="8272780" y="2689225"/>
            <a:ext cx="3354070" cy="45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9. 团队或小组合作能力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矩形 76"/>
          <p:cNvSpPr/>
          <p:nvPr>
            <p:custDataLst>
              <p:tags r:id="rId13"/>
            </p:custDataLst>
          </p:nvPr>
        </p:nvSpPr>
        <p:spPr bwMode="auto">
          <a:xfrm>
            <a:off x="637540" y="4040505"/>
            <a:ext cx="3372485" cy="142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spc="150">
                <a:latin typeface="微软雅黑" panose="020B0503020204020204" charset="-122"/>
                <a:ea typeface="微软雅黑" panose="020B0503020204020204" charset="-122"/>
              </a:rPr>
              <a:t>创新性或创新能力主要指发现新问题、提出新方法、建立新理论、发明新技术的能力，是创新型人才必须具备的基本能力。</a:t>
            </a:r>
            <a:endParaRPr lang="zh-CN" altLang="en-US" sz="16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4"/>
            </p:custDataLst>
          </p:nvPr>
        </p:nvSpPr>
        <p:spPr bwMode="auto">
          <a:xfrm>
            <a:off x="637440" y="3582849"/>
            <a:ext cx="2826196" cy="458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8. 创新性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矩形 78"/>
          <p:cNvSpPr/>
          <p:nvPr>
            <p:custDataLst>
              <p:tags r:id="rId15"/>
            </p:custDataLst>
          </p:nvPr>
        </p:nvSpPr>
        <p:spPr bwMode="auto">
          <a:xfrm>
            <a:off x="637540" y="1723390"/>
            <a:ext cx="4000500" cy="1510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spc="150">
                <a:latin typeface="微软雅黑" panose="020B0503020204020204" charset="-122"/>
                <a:ea typeface="微软雅黑" panose="020B0503020204020204" charset="-122"/>
              </a:rPr>
              <a:t>情绪稳定性对工作绩效有显著的影响，尤其是对一些压力较大的工作。拥有高情绪稳定性的个体更能够肯定、更能从积极的角度思考问题，并对自己的生</a:t>
            </a:r>
            <a:endParaRPr lang="zh-CN" altLang="en-US" sz="1600" spc="15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spc="150">
                <a:latin typeface="微软雅黑" panose="020B0503020204020204" charset="-122"/>
                <a:ea typeface="微软雅黑" panose="020B0503020204020204" charset="-122"/>
              </a:rPr>
              <a:t>活感到满意，很少会感到气馁。</a:t>
            </a:r>
            <a:endParaRPr lang="zh-CN" altLang="en-US" sz="16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文本框 79"/>
          <p:cNvSpPr txBox="1"/>
          <p:nvPr>
            <p:custDataLst>
              <p:tags r:id="rId16"/>
            </p:custDataLst>
          </p:nvPr>
        </p:nvSpPr>
        <p:spPr bwMode="auto">
          <a:xfrm>
            <a:off x="637440" y="1195957"/>
            <a:ext cx="2826196" cy="458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7. 情绪稳定性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1127426" y="415924"/>
            <a:ext cx="4400226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defRPr/>
            </a:pPr>
            <a:r>
              <a:rPr kumimoji="0" sz="2665" i="0" u="none" strike="noStrike" cap="none" spc="0" normalizeH="0" baseline="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三、大学生创业素质的培养</a:t>
            </a:r>
            <a:endParaRPr kumimoji="0" lang="zh-CN" altLang="en-US" sz="2665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6185" y="415924"/>
            <a:ext cx="644977" cy="502766"/>
            <a:chOff x="8418286" y="1219200"/>
            <a:chExt cx="1368552" cy="1066800"/>
          </a:xfrm>
        </p:grpSpPr>
        <p:sp>
          <p:nvSpPr>
            <p:cNvPr id="3" name="平行四边形 2"/>
            <p:cNvSpPr/>
            <p:nvPr/>
          </p:nvSpPr>
          <p:spPr>
            <a:xfrm>
              <a:off x="8418286" y="1219200"/>
              <a:ext cx="1216152" cy="914400"/>
            </a:xfrm>
            <a:prstGeom prst="parallelogram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8570686" y="1371600"/>
              <a:ext cx="1216152" cy="914400"/>
            </a:xfrm>
            <a:prstGeom prst="parallelogram">
              <a:avLst/>
            </a:prstGeom>
            <a:solidFill>
              <a:srgbClr val="006699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8" name="矩形: 圆角 67"/>
          <p:cNvSpPr/>
          <p:nvPr/>
        </p:nvSpPr>
        <p:spPr>
          <a:xfrm>
            <a:off x="1019810" y="1106805"/>
            <a:ext cx="10046335" cy="1673225"/>
          </a:xfrm>
          <a:prstGeom prst="roundRec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296381" y="1106645"/>
            <a:ext cx="962297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 b="1" i="0" dirty="0">
                <a:solidFill>
                  <a:schemeClr val="bg1"/>
                </a:solidFill>
                <a:effectLst/>
                <a:cs typeface="+mn-ea"/>
                <a:sym typeface="+mn-lt"/>
              </a:rPr>
              <a:t>创业是极具挑战性的社会活动，是对创业者自身智慧、能力、气魄、胆识的全方位考验。李开复总结了一个关于创业品质的分析模型，其中提出核心的创业品质包括以下要素：责任感与决策力，领导力，执着于商机，对风险、模糊度不确定性的容纳度，创造、自我依赖与适应能力，超越别人的动机。他还总结了美国 12～2l 岁创业者的共同点，主要有以下几点。</a:t>
            </a:r>
            <a:endParaRPr lang="zh-CN" altLang="en-US" sz="1600" b="1" i="0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6908800" y="4732655"/>
            <a:ext cx="1896110" cy="1275080"/>
          </a:xfrm>
          <a:prstGeom prst="rect">
            <a:avLst/>
          </a:prstGeom>
          <a:noFill/>
        </p:spPr>
        <p:txBody>
          <a:bodyPr wrap="square" lIns="90000" tIns="46800" rIns="90000" bIns="0" anchor="b" anchorCtr="1"/>
          <a:p>
            <a:pPr algn="l">
              <a:lnSpc>
                <a:spcPct val="120000"/>
              </a:lnSpc>
            </a:pPr>
            <a:r>
              <a:rPr lang="zh-CN" altLang="en-US" sz="1600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4. 根据学习过程积极准备，不断完善提高创业能力、素质</a:t>
            </a:r>
            <a:endParaRPr lang="zh-CN" altLang="en-US" sz="1600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泪滴形 9"/>
          <p:cNvSpPr/>
          <p:nvPr>
            <p:custDataLst>
              <p:tags r:id="rId2"/>
            </p:custDataLst>
          </p:nvPr>
        </p:nvSpPr>
        <p:spPr>
          <a:xfrm>
            <a:off x="7292349" y="3239655"/>
            <a:ext cx="1128449" cy="1143455"/>
          </a:xfrm>
          <a:prstGeom prst="teardrop">
            <a:avLst/>
          </a:prstGeom>
          <a:solidFill>
            <a:srgbClr val="69A35B">
              <a:lumMod val="10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3"/>
            </p:custDataLst>
          </p:nvPr>
        </p:nvCxnSpPr>
        <p:spPr>
          <a:xfrm>
            <a:off x="7837960" y="4373492"/>
            <a:ext cx="0" cy="340772"/>
          </a:xfrm>
          <a:prstGeom prst="line">
            <a:avLst/>
          </a:prstGeom>
          <a:ln w="12700" cap="flat" cmpd="sng" algn="ctr">
            <a:solidFill>
              <a:srgbClr val="69A35B">
                <a:lumMod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7491348" y="3435392"/>
            <a:ext cx="747054" cy="756988"/>
          </a:xfrm>
          <a:prstGeom prst="ellipse">
            <a:avLst/>
          </a:prstGeom>
          <a:solidFill>
            <a:sysClr val="window" lastClr="FFFFFF"/>
          </a:solidFill>
          <a:ln>
            <a:noFill/>
          </a:ln>
          <a:effectLst>
            <a:outerShdw blurRad="38100" dist="38100" algn="ctr" rotWithShape="0">
              <a:srgbClr val="000000">
                <a:alpha val="0"/>
              </a:srgbClr>
            </a:outerShdw>
          </a:effectLst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任意多边形 25"/>
          <p:cNvSpPr/>
          <p:nvPr>
            <p:custDataLst>
              <p:tags r:id="rId5"/>
            </p:custDataLst>
          </p:nvPr>
        </p:nvSpPr>
        <p:spPr bwMode="auto">
          <a:xfrm>
            <a:off x="7708494" y="3655426"/>
            <a:ext cx="312762" cy="316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94" y="21600"/>
                </a:moveTo>
                <a:cubicBezTo>
                  <a:pt x="1006" y="21600"/>
                  <a:pt x="1006" y="21600"/>
                  <a:pt x="1006" y="21600"/>
                </a:cubicBezTo>
                <a:cubicBezTo>
                  <a:pt x="252" y="21600"/>
                  <a:pt x="0" y="21061"/>
                  <a:pt x="0" y="20558"/>
                </a:cubicBezTo>
                <a:cubicBezTo>
                  <a:pt x="0" y="1006"/>
                  <a:pt x="0" y="1006"/>
                  <a:pt x="0" y="1006"/>
                </a:cubicBezTo>
                <a:cubicBezTo>
                  <a:pt x="0" y="252"/>
                  <a:pt x="252" y="0"/>
                  <a:pt x="1006" y="0"/>
                </a:cubicBezTo>
                <a:cubicBezTo>
                  <a:pt x="20594" y="0"/>
                  <a:pt x="20594" y="0"/>
                  <a:pt x="20594" y="0"/>
                </a:cubicBezTo>
                <a:cubicBezTo>
                  <a:pt x="21097" y="0"/>
                  <a:pt x="21600" y="252"/>
                  <a:pt x="21600" y="1006"/>
                </a:cubicBezTo>
                <a:cubicBezTo>
                  <a:pt x="21600" y="20558"/>
                  <a:pt x="21600" y="20558"/>
                  <a:pt x="21600" y="20558"/>
                </a:cubicBezTo>
                <a:cubicBezTo>
                  <a:pt x="21600" y="21061"/>
                  <a:pt x="21097" y="21600"/>
                  <a:pt x="20594" y="21600"/>
                </a:cubicBezTo>
                <a:close/>
                <a:moveTo>
                  <a:pt x="19551" y="2013"/>
                </a:moveTo>
                <a:cubicBezTo>
                  <a:pt x="2049" y="2013"/>
                  <a:pt x="2049" y="2013"/>
                  <a:pt x="2049" y="2013"/>
                </a:cubicBezTo>
                <a:cubicBezTo>
                  <a:pt x="2049" y="19551"/>
                  <a:pt x="2049" y="19551"/>
                  <a:pt x="2049" y="19551"/>
                </a:cubicBezTo>
                <a:cubicBezTo>
                  <a:pt x="19551" y="19551"/>
                  <a:pt x="19551" y="19551"/>
                  <a:pt x="19551" y="19551"/>
                </a:cubicBezTo>
                <a:lnTo>
                  <a:pt x="19551" y="2013"/>
                </a:lnTo>
                <a:close/>
                <a:moveTo>
                  <a:pt x="4061" y="14484"/>
                </a:moveTo>
                <a:cubicBezTo>
                  <a:pt x="6110" y="14484"/>
                  <a:pt x="6110" y="14484"/>
                  <a:pt x="6110" y="14484"/>
                </a:cubicBezTo>
                <a:cubicBezTo>
                  <a:pt x="6613" y="14484"/>
                  <a:pt x="7116" y="14987"/>
                  <a:pt x="7116" y="15490"/>
                </a:cubicBezTo>
                <a:cubicBezTo>
                  <a:pt x="7116" y="17503"/>
                  <a:pt x="7116" y="17503"/>
                  <a:pt x="7116" y="17503"/>
                </a:cubicBezTo>
                <a:cubicBezTo>
                  <a:pt x="7116" y="18042"/>
                  <a:pt x="6613" y="18545"/>
                  <a:pt x="6110" y="18545"/>
                </a:cubicBezTo>
                <a:cubicBezTo>
                  <a:pt x="4061" y="18545"/>
                  <a:pt x="4061" y="18545"/>
                  <a:pt x="4061" y="18545"/>
                </a:cubicBezTo>
                <a:cubicBezTo>
                  <a:pt x="3306" y="18545"/>
                  <a:pt x="3055" y="18042"/>
                  <a:pt x="3055" y="17503"/>
                </a:cubicBezTo>
                <a:cubicBezTo>
                  <a:pt x="3055" y="15490"/>
                  <a:pt x="3055" y="15490"/>
                  <a:pt x="3055" y="15490"/>
                </a:cubicBezTo>
                <a:cubicBezTo>
                  <a:pt x="3055" y="14987"/>
                  <a:pt x="3306" y="14484"/>
                  <a:pt x="4061" y="14484"/>
                </a:cubicBezTo>
                <a:close/>
                <a:moveTo>
                  <a:pt x="9668" y="5319"/>
                </a:moveTo>
                <a:cubicBezTo>
                  <a:pt x="11681" y="5319"/>
                  <a:pt x="11681" y="5319"/>
                  <a:pt x="11681" y="5319"/>
                </a:cubicBezTo>
                <a:cubicBezTo>
                  <a:pt x="12435" y="5319"/>
                  <a:pt x="12687" y="5822"/>
                  <a:pt x="12687" y="6325"/>
                </a:cubicBezTo>
                <a:cubicBezTo>
                  <a:pt x="12687" y="17503"/>
                  <a:pt x="12687" y="17503"/>
                  <a:pt x="12687" y="17503"/>
                </a:cubicBezTo>
                <a:cubicBezTo>
                  <a:pt x="12687" y="18042"/>
                  <a:pt x="12435" y="18545"/>
                  <a:pt x="11681" y="18545"/>
                </a:cubicBezTo>
                <a:cubicBezTo>
                  <a:pt x="9668" y="18545"/>
                  <a:pt x="9668" y="18545"/>
                  <a:pt x="9668" y="18545"/>
                </a:cubicBezTo>
                <a:cubicBezTo>
                  <a:pt x="9165" y="18545"/>
                  <a:pt x="8626" y="18042"/>
                  <a:pt x="8626" y="17503"/>
                </a:cubicBezTo>
                <a:cubicBezTo>
                  <a:pt x="8626" y="6325"/>
                  <a:pt x="8626" y="6325"/>
                  <a:pt x="8626" y="6325"/>
                </a:cubicBezTo>
                <a:cubicBezTo>
                  <a:pt x="8626" y="5822"/>
                  <a:pt x="9165" y="5319"/>
                  <a:pt x="9668" y="5319"/>
                </a:cubicBezTo>
                <a:close/>
                <a:moveTo>
                  <a:pt x="15490" y="9380"/>
                </a:moveTo>
                <a:cubicBezTo>
                  <a:pt x="17539" y="9380"/>
                  <a:pt x="17539" y="9380"/>
                  <a:pt x="17539" y="9380"/>
                </a:cubicBezTo>
                <a:cubicBezTo>
                  <a:pt x="18042" y="9380"/>
                  <a:pt x="18545" y="9919"/>
                  <a:pt x="18545" y="10423"/>
                </a:cubicBezTo>
                <a:cubicBezTo>
                  <a:pt x="18545" y="17503"/>
                  <a:pt x="18545" y="17503"/>
                  <a:pt x="18545" y="17503"/>
                </a:cubicBezTo>
                <a:cubicBezTo>
                  <a:pt x="18545" y="18042"/>
                  <a:pt x="18042" y="18545"/>
                  <a:pt x="17539" y="18545"/>
                </a:cubicBezTo>
                <a:cubicBezTo>
                  <a:pt x="15490" y="18545"/>
                  <a:pt x="15490" y="18545"/>
                  <a:pt x="15490" y="18545"/>
                </a:cubicBezTo>
                <a:cubicBezTo>
                  <a:pt x="14987" y="18545"/>
                  <a:pt x="14484" y="18042"/>
                  <a:pt x="14484" y="17503"/>
                </a:cubicBezTo>
                <a:cubicBezTo>
                  <a:pt x="14484" y="10423"/>
                  <a:pt x="14484" y="10423"/>
                  <a:pt x="14484" y="10423"/>
                </a:cubicBezTo>
                <a:cubicBezTo>
                  <a:pt x="14484" y="9919"/>
                  <a:pt x="14987" y="9380"/>
                  <a:pt x="15490" y="9380"/>
                </a:cubicBezTo>
                <a:close/>
              </a:path>
            </a:pathLst>
          </a:custGeom>
          <a:solidFill>
            <a:srgbClr val="69A35B">
              <a:lumMod val="100000"/>
            </a:srgbClr>
          </a:solidFill>
          <a:ln>
            <a:noFill/>
          </a:ln>
          <a:effectLst/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920615" y="4732020"/>
            <a:ext cx="1896110" cy="1066800"/>
          </a:xfrm>
          <a:prstGeom prst="rect">
            <a:avLst/>
          </a:prstGeom>
          <a:noFill/>
        </p:spPr>
        <p:txBody>
          <a:bodyPr wrap="square" lIns="90000" tIns="46800" rIns="90000" bIns="0" anchor="b" anchorCtr="1">
            <a:normAutofit fontScale="90000"/>
          </a:bodyPr>
          <a:p>
            <a:pPr algn="ctr">
              <a:lnSpc>
                <a:spcPct val="120000"/>
              </a:lnSpc>
            </a:pPr>
            <a:r>
              <a:rPr lang="zh-CN" altLang="en-US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3. 掌握伴随创业过程的进展创业者心理的变化</a:t>
            </a:r>
            <a:endParaRPr lang="zh-CN" altLang="en-US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泪滴形 13"/>
          <p:cNvSpPr/>
          <p:nvPr>
            <p:custDataLst>
              <p:tags r:id="rId7"/>
            </p:custDataLst>
          </p:nvPr>
        </p:nvSpPr>
        <p:spPr>
          <a:xfrm>
            <a:off x="5304446" y="3239356"/>
            <a:ext cx="1128449" cy="1143455"/>
          </a:xfrm>
          <a:prstGeom prst="teardrop">
            <a:avLst/>
          </a:prstGeom>
          <a:solidFill>
            <a:srgbClr val="1AA3AA">
              <a:lumMod val="10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8"/>
            </p:custDataLst>
          </p:nvPr>
        </p:nvCxnSpPr>
        <p:spPr>
          <a:xfrm>
            <a:off x="5868671" y="4373193"/>
            <a:ext cx="0" cy="340772"/>
          </a:xfrm>
          <a:prstGeom prst="line">
            <a:avLst/>
          </a:prstGeom>
          <a:ln w="12700" cap="flat" cmpd="sng" algn="ctr">
            <a:solidFill>
              <a:srgbClr val="1AA3AA">
                <a:lumMod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5510143" y="3437364"/>
            <a:ext cx="747054" cy="756988"/>
          </a:xfrm>
          <a:prstGeom prst="ellipse">
            <a:avLst/>
          </a:prstGeom>
          <a:solidFill>
            <a:sysClr val="window" lastClr="FFFFFF"/>
          </a:solidFill>
          <a:ln>
            <a:noFill/>
          </a:ln>
          <a:effectLst>
            <a:outerShdw blurRad="38100" dist="38100" algn="ctr" rotWithShape="0">
              <a:srgbClr val="000000">
                <a:alpha val="0"/>
              </a:srgbClr>
            </a:outerShdw>
          </a:effectLst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任意多边形 21"/>
          <p:cNvSpPr/>
          <p:nvPr>
            <p:custDataLst>
              <p:tags r:id="rId10"/>
            </p:custDataLst>
          </p:nvPr>
        </p:nvSpPr>
        <p:spPr bwMode="auto">
          <a:xfrm>
            <a:off x="5727289" y="3657398"/>
            <a:ext cx="312762" cy="316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70" y="21600"/>
                </a:moveTo>
                <a:cubicBezTo>
                  <a:pt x="995" y="21600"/>
                  <a:pt x="995" y="21600"/>
                  <a:pt x="995" y="21600"/>
                </a:cubicBezTo>
                <a:cubicBezTo>
                  <a:pt x="497" y="21600"/>
                  <a:pt x="0" y="21061"/>
                  <a:pt x="0" y="20558"/>
                </a:cubicBezTo>
                <a:cubicBezTo>
                  <a:pt x="0" y="1006"/>
                  <a:pt x="0" y="1006"/>
                  <a:pt x="0" y="1006"/>
                </a:cubicBezTo>
                <a:cubicBezTo>
                  <a:pt x="0" y="252"/>
                  <a:pt x="497" y="0"/>
                  <a:pt x="995" y="0"/>
                </a:cubicBezTo>
                <a:cubicBezTo>
                  <a:pt x="20570" y="0"/>
                  <a:pt x="20570" y="0"/>
                  <a:pt x="20570" y="0"/>
                </a:cubicBezTo>
                <a:cubicBezTo>
                  <a:pt x="21103" y="0"/>
                  <a:pt x="21600" y="252"/>
                  <a:pt x="21600" y="1006"/>
                </a:cubicBezTo>
                <a:cubicBezTo>
                  <a:pt x="21600" y="20558"/>
                  <a:pt x="21600" y="20558"/>
                  <a:pt x="21600" y="20558"/>
                </a:cubicBezTo>
                <a:cubicBezTo>
                  <a:pt x="21600" y="21061"/>
                  <a:pt x="21103" y="21600"/>
                  <a:pt x="20570" y="21600"/>
                </a:cubicBezTo>
                <a:close/>
                <a:moveTo>
                  <a:pt x="19575" y="2013"/>
                </a:moveTo>
                <a:cubicBezTo>
                  <a:pt x="1989" y="2013"/>
                  <a:pt x="1989" y="2013"/>
                  <a:pt x="1989" y="2013"/>
                </a:cubicBezTo>
                <a:cubicBezTo>
                  <a:pt x="1989" y="19551"/>
                  <a:pt x="1989" y="19551"/>
                  <a:pt x="1989" y="19551"/>
                </a:cubicBezTo>
                <a:cubicBezTo>
                  <a:pt x="19575" y="19551"/>
                  <a:pt x="19575" y="19551"/>
                  <a:pt x="19575" y="19551"/>
                </a:cubicBezTo>
                <a:lnTo>
                  <a:pt x="19575" y="2013"/>
                </a:lnTo>
                <a:close/>
                <a:moveTo>
                  <a:pt x="3517" y="10926"/>
                </a:moveTo>
                <a:cubicBezTo>
                  <a:pt x="6288" y="9129"/>
                  <a:pt x="6288" y="9129"/>
                  <a:pt x="6288" y="9129"/>
                </a:cubicBezTo>
                <a:cubicBezTo>
                  <a:pt x="6537" y="9129"/>
                  <a:pt x="6537" y="9129"/>
                  <a:pt x="6786" y="9129"/>
                </a:cubicBezTo>
                <a:cubicBezTo>
                  <a:pt x="7034" y="9129"/>
                  <a:pt x="7283" y="9129"/>
                  <a:pt x="7283" y="9129"/>
                </a:cubicBezTo>
                <a:cubicBezTo>
                  <a:pt x="11795" y="12184"/>
                  <a:pt x="11795" y="12184"/>
                  <a:pt x="11795" y="12184"/>
                </a:cubicBezTo>
                <a:cubicBezTo>
                  <a:pt x="16804" y="8626"/>
                  <a:pt x="16804" y="8626"/>
                  <a:pt x="16804" y="8626"/>
                </a:cubicBezTo>
                <a:cubicBezTo>
                  <a:pt x="17053" y="8374"/>
                  <a:pt x="17337" y="8374"/>
                  <a:pt x="17586" y="8374"/>
                </a:cubicBezTo>
                <a:cubicBezTo>
                  <a:pt x="18083" y="8374"/>
                  <a:pt x="18580" y="8877"/>
                  <a:pt x="18580" y="9380"/>
                </a:cubicBezTo>
                <a:cubicBezTo>
                  <a:pt x="18580" y="9632"/>
                  <a:pt x="18332" y="10171"/>
                  <a:pt x="18083" y="10171"/>
                </a:cubicBezTo>
                <a:cubicBezTo>
                  <a:pt x="12292" y="14232"/>
                  <a:pt x="12292" y="14232"/>
                  <a:pt x="12292" y="14232"/>
                </a:cubicBezTo>
                <a:cubicBezTo>
                  <a:pt x="12292" y="14484"/>
                  <a:pt x="12043" y="14484"/>
                  <a:pt x="11795" y="14484"/>
                </a:cubicBezTo>
                <a:cubicBezTo>
                  <a:pt x="11546" y="14484"/>
                  <a:pt x="11297" y="14484"/>
                  <a:pt x="11297" y="14232"/>
                </a:cubicBezTo>
                <a:cubicBezTo>
                  <a:pt x="6786" y="11177"/>
                  <a:pt x="6786" y="11177"/>
                  <a:pt x="6786" y="11177"/>
                </a:cubicBezTo>
                <a:cubicBezTo>
                  <a:pt x="4761" y="12687"/>
                  <a:pt x="4761" y="12687"/>
                  <a:pt x="4761" y="12687"/>
                </a:cubicBezTo>
                <a:cubicBezTo>
                  <a:pt x="4512" y="12687"/>
                  <a:pt x="4263" y="12687"/>
                  <a:pt x="4014" y="12687"/>
                </a:cubicBezTo>
                <a:cubicBezTo>
                  <a:pt x="3517" y="12687"/>
                  <a:pt x="3020" y="12435"/>
                  <a:pt x="3020" y="11681"/>
                </a:cubicBezTo>
                <a:cubicBezTo>
                  <a:pt x="3020" y="11429"/>
                  <a:pt x="3268" y="11177"/>
                  <a:pt x="3517" y="10926"/>
                </a:cubicBezTo>
                <a:close/>
              </a:path>
            </a:pathLst>
          </a:custGeom>
          <a:solidFill>
            <a:srgbClr val="1AA3AA">
              <a:lumMod val="100000"/>
            </a:srgbClr>
          </a:solidFill>
          <a:ln>
            <a:noFill/>
          </a:ln>
          <a:effectLst/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944880" y="4731385"/>
            <a:ext cx="1896110" cy="1067435"/>
          </a:xfrm>
          <a:prstGeom prst="rect">
            <a:avLst/>
          </a:prstGeom>
          <a:noFill/>
        </p:spPr>
        <p:txBody>
          <a:bodyPr wrap="square" lIns="90000" tIns="46800" rIns="90000" bIns="0" anchor="b" anchorCtr="1">
            <a:normAutofit fontScale="90000"/>
          </a:bodyPr>
          <a:p>
            <a:pPr algn="l">
              <a:lnSpc>
                <a:spcPct val="120000"/>
              </a:lnSpc>
            </a:pPr>
            <a:r>
              <a:rPr lang="zh-CN" altLang="en-US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1. 大学生创业需要在校期间有意识的做好准备</a:t>
            </a:r>
            <a:endParaRPr lang="zh-CN" altLang="en-US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泪滴形 19"/>
          <p:cNvSpPr/>
          <p:nvPr>
            <p:custDataLst>
              <p:tags r:id="rId12"/>
            </p:custDataLst>
          </p:nvPr>
        </p:nvSpPr>
        <p:spPr>
          <a:xfrm>
            <a:off x="1328640" y="3238758"/>
            <a:ext cx="1128449" cy="1143455"/>
          </a:xfrm>
          <a:prstGeom prst="teardrop">
            <a:avLst/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13"/>
            </p:custDataLst>
          </p:nvPr>
        </p:nvCxnSpPr>
        <p:spPr>
          <a:xfrm>
            <a:off x="1902845" y="4374590"/>
            <a:ext cx="0" cy="340772"/>
          </a:xfrm>
          <a:prstGeom prst="line">
            <a:avLst/>
          </a:prstGeom>
          <a:ln w="12700" cap="flat" cmpd="sng" algn="ctr">
            <a:solidFill>
              <a:srgbClr val="1F74AD">
                <a:lumMod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2" name="椭圆 21"/>
          <p:cNvSpPr/>
          <p:nvPr>
            <p:custDataLst>
              <p:tags r:id="rId14"/>
            </p:custDataLst>
          </p:nvPr>
        </p:nvSpPr>
        <p:spPr>
          <a:xfrm>
            <a:off x="1533131" y="3434496"/>
            <a:ext cx="747054" cy="756988"/>
          </a:xfrm>
          <a:prstGeom prst="ellipse">
            <a:avLst/>
          </a:prstGeom>
          <a:solidFill>
            <a:sysClr val="window" lastClr="FFFFFF"/>
          </a:solidFill>
          <a:ln>
            <a:noFill/>
          </a:ln>
          <a:effectLst>
            <a:outerShdw blurRad="38100" dist="38100" algn="ctr" rotWithShape="0">
              <a:srgbClr val="000000">
                <a:alpha val="0"/>
              </a:srgbClr>
            </a:outerShdw>
          </a:effectLst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任意多边形 17"/>
          <p:cNvSpPr/>
          <p:nvPr>
            <p:custDataLst>
              <p:tags r:id="rId15"/>
            </p:custDataLst>
          </p:nvPr>
        </p:nvSpPr>
        <p:spPr bwMode="auto">
          <a:xfrm>
            <a:off x="1750277" y="3654530"/>
            <a:ext cx="312762" cy="316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96" y="7511"/>
                </a:moveTo>
                <a:cubicBezTo>
                  <a:pt x="12456" y="14725"/>
                  <a:pt x="12456" y="14725"/>
                  <a:pt x="12456" y="14725"/>
                </a:cubicBezTo>
                <a:cubicBezTo>
                  <a:pt x="12204" y="14725"/>
                  <a:pt x="11952" y="15022"/>
                  <a:pt x="11700" y="15022"/>
                </a:cubicBezTo>
                <a:cubicBezTo>
                  <a:pt x="11700" y="15022"/>
                  <a:pt x="11448" y="14725"/>
                  <a:pt x="11196" y="14725"/>
                </a:cubicBezTo>
                <a:cubicBezTo>
                  <a:pt x="6588" y="11118"/>
                  <a:pt x="6588" y="11118"/>
                  <a:pt x="6588" y="11118"/>
                </a:cubicBezTo>
                <a:cubicBezTo>
                  <a:pt x="2016" y="14386"/>
                  <a:pt x="2016" y="14386"/>
                  <a:pt x="2016" y="14386"/>
                </a:cubicBezTo>
                <a:cubicBezTo>
                  <a:pt x="2016" y="19181"/>
                  <a:pt x="2016" y="19181"/>
                  <a:pt x="2016" y="19181"/>
                </a:cubicBezTo>
                <a:cubicBezTo>
                  <a:pt x="20592" y="19181"/>
                  <a:pt x="20592" y="19181"/>
                  <a:pt x="20592" y="19181"/>
                </a:cubicBezTo>
                <a:cubicBezTo>
                  <a:pt x="21096" y="19181"/>
                  <a:pt x="21600" y="19818"/>
                  <a:pt x="21600" y="20412"/>
                </a:cubicBezTo>
                <a:cubicBezTo>
                  <a:pt x="21600" y="21303"/>
                  <a:pt x="21096" y="21600"/>
                  <a:pt x="20592" y="21600"/>
                </a:cubicBezTo>
                <a:cubicBezTo>
                  <a:pt x="1008" y="21600"/>
                  <a:pt x="1008" y="21600"/>
                  <a:pt x="1008" y="21600"/>
                </a:cubicBezTo>
                <a:cubicBezTo>
                  <a:pt x="252" y="21600"/>
                  <a:pt x="0" y="21303"/>
                  <a:pt x="0" y="20412"/>
                </a:cubicBezTo>
                <a:cubicBezTo>
                  <a:pt x="0" y="1188"/>
                  <a:pt x="0" y="1188"/>
                  <a:pt x="0" y="1188"/>
                </a:cubicBezTo>
                <a:cubicBezTo>
                  <a:pt x="0" y="594"/>
                  <a:pt x="252" y="0"/>
                  <a:pt x="1008" y="0"/>
                </a:cubicBezTo>
                <a:cubicBezTo>
                  <a:pt x="1512" y="0"/>
                  <a:pt x="2016" y="594"/>
                  <a:pt x="2016" y="1188"/>
                </a:cubicBezTo>
                <a:cubicBezTo>
                  <a:pt x="2016" y="11712"/>
                  <a:pt x="2016" y="11712"/>
                  <a:pt x="2016" y="11712"/>
                </a:cubicBezTo>
                <a:cubicBezTo>
                  <a:pt x="6084" y="8699"/>
                  <a:pt x="6084" y="8699"/>
                  <a:pt x="6084" y="8699"/>
                </a:cubicBezTo>
                <a:cubicBezTo>
                  <a:pt x="6336" y="8699"/>
                  <a:pt x="6588" y="8402"/>
                  <a:pt x="6588" y="8402"/>
                </a:cubicBezTo>
                <a:cubicBezTo>
                  <a:pt x="6876" y="8402"/>
                  <a:pt x="7128" y="8699"/>
                  <a:pt x="7380" y="8699"/>
                </a:cubicBezTo>
                <a:cubicBezTo>
                  <a:pt x="11700" y="12306"/>
                  <a:pt x="11700" y="12306"/>
                  <a:pt x="11700" y="12306"/>
                </a:cubicBezTo>
                <a:cubicBezTo>
                  <a:pt x="20088" y="5389"/>
                  <a:pt x="20088" y="5389"/>
                  <a:pt x="20088" y="5389"/>
                </a:cubicBezTo>
                <a:cubicBezTo>
                  <a:pt x="20088" y="5389"/>
                  <a:pt x="20340" y="5389"/>
                  <a:pt x="20592" y="5389"/>
                </a:cubicBezTo>
                <a:cubicBezTo>
                  <a:pt x="21096" y="5389"/>
                  <a:pt x="21600" y="5686"/>
                  <a:pt x="21600" y="6620"/>
                </a:cubicBezTo>
                <a:cubicBezTo>
                  <a:pt x="21600" y="6917"/>
                  <a:pt x="21348" y="7214"/>
                  <a:pt x="21096" y="7511"/>
                </a:cubicBezTo>
              </a:path>
            </a:pathLst>
          </a:custGeom>
          <a:solidFill>
            <a:srgbClr val="1F74AD"/>
          </a:solidFill>
          <a:ln>
            <a:noFill/>
          </a:ln>
          <a:effectLst/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2933065" y="4732020"/>
            <a:ext cx="1896110" cy="1066800"/>
          </a:xfrm>
          <a:prstGeom prst="rect">
            <a:avLst/>
          </a:prstGeom>
          <a:noFill/>
        </p:spPr>
        <p:txBody>
          <a:bodyPr wrap="square" lIns="90000" tIns="46800" rIns="90000" bIns="0" anchor="b" anchorCtr="1">
            <a:normAutofit fontScale="90000"/>
          </a:bodyPr>
          <a:p>
            <a:pPr algn="l">
              <a:lnSpc>
                <a:spcPct val="120000"/>
              </a:lnSpc>
            </a:pPr>
            <a:r>
              <a:rPr lang="zh-CN" altLang="en-US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2. 大学生创业需要在创业进程中不断完善提高</a:t>
            </a:r>
            <a:endParaRPr lang="zh-CN" altLang="en-US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泪滴形 25"/>
          <p:cNvSpPr/>
          <p:nvPr>
            <p:custDataLst>
              <p:tags r:id="rId17"/>
            </p:custDataLst>
          </p:nvPr>
        </p:nvSpPr>
        <p:spPr>
          <a:xfrm>
            <a:off x="3316543" y="3239356"/>
            <a:ext cx="1128449" cy="1143455"/>
          </a:xfrm>
          <a:prstGeom prst="teardrop">
            <a:avLst/>
          </a:prstGeom>
          <a:solidFill>
            <a:srgbClr val="3498DB">
              <a:lumMod val="10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18"/>
            </p:custDataLst>
          </p:nvPr>
        </p:nvCxnSpPr>
        <p:spPr>
          <a:xfrm>
            <a:off x="3853564" y="4373193"/>
            <a:ext cx="0" cy="340772"/>
          </a:xfrm>
          <a:prstGeom prst="line">
            <a:avLst/>
          </a:prstGeom>
          <a:ln w="12700" cap="flat" cmpd="sng" algn="ctr">
            <a:solidFill>
              <a:srgbClr val="3498DB">
                <a:lumMod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28" name="椭圆 27"/>
          <p:cNvSpPr/>
          <p:nvPr>
            <p:custDataLst>
              <p:tags r:id="rId19"/>
            </p:custDataLst>
          </p:nvPr>
        </p:nvSpPr>
        <p:spPr>
          <a:xfrm>
            <a:off x="3500206" y="3435094"/>
            <a:ext cx="747054" cy="756988"/>
          </a:xfrm>
          <a:prstGeom prst="ellipse">
            <a:avLst/>
          </a:prstGeom>
          <a:solidFill>
            <a:sysClr val="window" lastClr="FFFFFF"/>
          </a:solidFill>
          <a:ln>
            <a:noFill/>
          </a:ln>
          <a:effectLst>
            <a:outerShdw blurRad="38100" dist="38100" algn="ctr" rotWithShape="0">
              <a:srgbClr val="000000">
                <a:alpha val="0"/>
              </a:srgbClr>
            </a:outerShdw>
          </a:effectLst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任意多边形 13"/>
          <p:cNvSpPr/>
          <p:nvPr>
            <p:custDataLst>
              <p:tags r:id="rId20"/>
            </p:custDataLst>
          </p:nvPr>
        </p:nvSpPr>
        <p:spPr bwMode="auto">
          <a:xfrm>
            <a:off x="3717352" y="3655128"/>
            <a:ext cx="312762" cy="3169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932" y="9632"/>
                </a:moveTo>
                <a:cubicBezTo>
                  <a:pt x="11932" y="0"/>
                  <a:pt x="11932" y="0"/>
                  <a:pt x="11932" y="0"/>
                </a:cubicBezTo>
                <a:cubicBezTo>
                  <a:pt x="17287" y="0"/>
                  <a:pt x="21600" y="4313"/>
                  <a:pt x="21600" y="9632"/>
                </a:cubicBezTo>
                <a:lnTo>
                  <a:pt x="11932" y="9632"/>
                </a:lnTo>
                <a:close/>
                <a:moveTo>
                  <a:pt x="9919" y="21600"/>
                </a:moveTo>
                <a:cubicBezTo>
                  <a:pt x="4313" y="21600"/>
                  <a:pt x="0" y="17251"/>
                  <a:pt x="0" y="11681"/>
                </a:cubicBezTo>
                <a:cubicBezTo>
                  <a:pt x="0" y="6325"/>
                  <a:pt x="4313" y="2013"/>
                  <a:pt x="9919" y="2013"/>
                </a:cubicBezTo>
                <a:cubicBezTo>
                  <a:pt x="9919" y="11681"/>
                  <a:pt x="9919" y="11681"/>
                  <a:pt x="9919" y="11681"/>
                </a:cubicBezTo>
                <a:cubicBezTo>
                  <a:pt x="19551" y="11681"/>
                  <a:pt x="19551" y="11681"/>
                  <a:pt x="19551" y="11681"/>
                </a:cubicBezTo>
                <a:cubicBezTo>
                  <a:pt x="19551" y="17251"/>
                  <a:pt x="15239" y="21600"/>
                  <a:pt x="9919" y="21600"/>
                </a:cubicBezTo>
                <a:close/>
              </a:path>
            </a:pathLst>
          </a:custGeom>
          <a:solidFill>
            <a:srgbClr val="3498DB">
              <a:lumMod val="100000"/>
            </a:srgbClr>
          </a:solidFill>
          <a:ln>
            <a:noFill/>
          </a:ln>
          <a:effectLst/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>
            <p:custDataLst>
              <p:tags r:id="rId21"/>
            </p:custDataLst>
          </p:nvPr>
        </p:nvSpPr>
        <p:spPr>
          <a:xfrm>
            <a:off x="8896350" y="4732020"/>
            <a:ext cx="1896110" cy="1066800"/>
          </a:xfrm>
          <a:prstGeom prst="rect">
            <a:avLst/>
          </a:prstGeom>
          <a:noFill/>
        </p:spPr>
        <p:txBody>
          <a:bodyPr wrap="square" lIns="90000" tIns="46800" rIns="90000" bIns="0" anchor="b" anchorCtr="1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1600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5. 广泛获取创业经验是自我培养的关键</a:t>
            </a:r>
            <a:endParaRPr lang="zh-CN" altLang="en-US" sz="1600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泪滴形 39"/>
          <p:cNvSpPr/>
          <p:nvPr>
            <p:custDataLst>
              <p:tags r:id="rId22"/>
            </p:custDataLst>
          </p:nvPr>
        </p:nvSpPr>
        <p:spPr>
          <a:xfrm>
            <a:off x="9280252" y="3239356"/>
            <a:ext cx="1128449" cy="1143455"/>
          </a:xfrm>
          <a:prstGeom prst="teardrop">
            <a:avLst/>
          </a:prstGeom>
          <a:solidFill>
            <a:srgbClr val="9BBB5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1" name="直接连接符 40"/>
          <p:cNvCxnSpPr/>
          <p:nvPr>
            <p:custDataLst>
              <p:tags r:id="rId23"/>
            </p:custDataLst>
          </p:nvPr>
        </p:nvCxnSpPr>
        <p:spPr>
          <a:xfrm>
            <a:off x="9844477" y="4373193"/>
            <a:ext cx="0" cy="340772"/>
          </a:xfrm>
          <a:prstGeom prst="line">
            <a:avLst/>
          </a:prstGeom>
          <a:ln w="12700" cap="flat" cmpd="sng" algn="ctr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2" name="椭圆 41"/>
          <p:cNvSpPr/>
          <p:nvPr>
            <p:custDataLst>
              <p:tags r:id="rId24"/>
            </p:custDataLst>
          </p:nvPr>
        </p:nvSpPr>
        <p:spPr>
          <a:xfrm>
            <a:off x="9485949" y="3437364"/>
            <a:ext cx="747054" cy="756988"/>
          </a:xfrm>
          <a:prstGeom prst="ellipse">
            <a:avLst/>
          </a:prstGeom>
          <a:solidFill>
            <a:sysClr val="window" lastClr="FFFFFF"/>
          </a:solidFill>
          <a:ln>
            <a:noFill/>
          </a:ln>
          <a:effectLst>
            <a:outerShdw blurRad="38100" dist="38100" algn="ctr" rotWithShape="0">
              <a:srgbClr val="000000">
                <a:alpha val="0"/>
              </a:srgbClr>
            </a:outerShdw>
          </a:effectLst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8" name="任意多边形: 形状 47"/>
          <p:cNvSpPr/>
          <p:nvPr>
            <p:custDataLst>
              <p:tags r:id="rId25"/>
            </p:custDataLst>
          </p:nvPr>
        </p:nvSpPr>
        <p:spPr bwMode="auto">
          <a:xfrm>
            <a:off x="9633268" y="3577375"/>
            <a:ext cx="452416" cy="476967"/>
          </a:xfrm>
          <a:custGeom>
            <a:avLst/>
            <a:gdLst>
              <a:gd name="connsiteX0" fmla="*/ 1365678 w 2901883"/>
              <a:gd name="connsiteY0" fmla="*/ 667968 h 3059361"/>
              <a:gd name="connsiteX1" fmla="*/ 1365678 w 2901883"/>
              <a:gd name="connsiteY1" fmla="*/ 1616077 h 3059361"/>
              <a:gd name="connsiteX2" fmla="*/ 2297864 w 2901883"/>
              <a:gd name="connsiteY2" fmla="*/ 1616077 h 3059361"/>
              <a:gd name="connsiteX3" fmla="*/ 1365678 w 2901883"/>
              <a:gd name="connsiteY3" fmla="*/ 2588801 h 3059361"/>
              <a:gd name="connsiteX4" fmla="*/ 405717 w 2901883"/>
              <a:gd name="connsiteY4" fmla="*/ 1616077 h 3059361"/>
              <a:gd name="connsiteX5" fmla="*/ 1365678 w 2901883"/>
              <a:gd name="connsiteY5" fmla="*/ 667968 h 3059361"/>
              <a:gd name="connsiteX6" fmla="*/ 1560497 w 2901883"/>
              <a:gd name="connsiteY6" fmla="*/ 470560 h 3059361"/>
              <a:gd name="connsiteX7" fmla="*/ 2496166 w 2901883"/>
              <a:gd name="connsiteY7" fmla="*/ 1415139 h 3059361"/>
              <a:gd name="connsiteX8" fmla="*/ 1560497 w 2901883"/>
              <a:gd name="connsiteY8" fmla="*/ 1415139 h 3059361"/>
              <a:gd name="connsiteX9" fmla="*/ 1560497 w 2901883"/>
              <a:gd name="connsiteY9" fmla="*/ 470560 h 3059361"/>
              <a:gd name="connsiteX10" fmla="*/ 0 w 2901883"/>
              <a:gd name="connsiteY10" fmla="*/ 0 h 3059361"/>
              <a:gd name="connsiteX11" fmla="*/ 247586 w 2901883"/>
              <a:gd name="connsiteY11" fmla="*/ 0 h 3059361"/>
              <a:gd name="connsiteX12" fmla="*/ 247586 w 2901883"/>
              <a:gd name="connsiteY12" fmla="*/ 2811775 h 3059361"/>
              <a:gd name="connsiteX13" fmla="*/ 2901883 w 2901883"/>
              <a:gd name="connsiteY13" fmla="*/ 2811775 h 3059361"/>
              <a:gd name="connsiteX14" fmla="*/ 2901883 w 2901883"/>
              <a:gd name="connsiteY14" fmla="*/ 3059361 h 3059361"/>
              <a:gd name="connsiteX15" fmla="*/ 12257 w 2901883"/>
              <a:gd name="connsiteY15" fmla="*/ 3059361 h 3059361"/>
              <a:gd name="connsiteX16" fmla="*/ 12257 w 2901883"/>
              <a:gd name="connsiteY16" fmla="*/ 3054505 h 3059361"/>
              <a:gd name="connsiteX17" fmla="*/ 0 w 2901883"/>
              <a:gd name="connsiteY17" fmla="*/ 3054505 h 3059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01883" h="3059361">
                <a:moveTo>
                  <a:pt x="1365678" y="667968"/>
                </a:moveTo>
                <a:cubicBezTo>
                  <a:pt x="1365678" y="1616077"/>
                  <a:pt x="1365678" y="1616077"/>
                  <a:pt x="1365678" y="1616077"/>
                </a:cubicBezTo>
                <a:cubicBezTo>
                  <a:pt x="2297864" y="1616077"/>
                  <a:pt x="2297864" y="1616077"/>
                  <a:pt x="2297864" y="1616077"/>
                </a:cubicBezTo>
                <a:cubicBezTo>
                  <a:pt x="2297864" y="2162309"/>
                  <a:pt x="1880548" y="2588801"/>
                  <a:pt x="1365678" y="2588801"/>
                </a:cubicBezTo>
                <a:cubicBezTo>
                  <a:pt x="823130" y="2588801"/>
                  <a:pt x="405717" y="2162309"/>
                  <a:pt x="405717" y="1616077"/>
                </a:cubicBezTo>
                <a:cubicBezTo>
                  <a:pt x="405717" y="1090832"/>
                  <a:pt x="823130" y="667968"/>
                  <a:pt x="1365678" y="667968"/>
                </a:cubicBezTo>
                <a:close/>
                <a:moveTo>
                  <a:pt x="1560497" y="470560"/>
                </a:moveTo>
                <a:cubicBezTo>
                  <a:pt x="2078754" y="470560"/>
                  <a:pt x="2496166" y="893522"/>
                  <a:pt x="2496166" y="1415139"/>
                </a:cubicBezTo>
                <a:lnTo>
                  <a:pt x="1560497" y="1415139"/>
                </a:lnTo>
                <a:cubicBezTo>
                  <a:pt x="1560497" y="470560"/>
                  <a:pt x="1560497" y="470560"/>
                  <a:pt x="1560497" y="470560"/>
                </a:cubicBezTo>
                <a:close/>
                <a:moveTo>
                  <a:pt x="0" y="0"/>
                </a:moveTo>
                <a:lnTo>
                  <a:pt x="247586" y="0"/>
                </a:lnTo>
                <a:lnTo>
                  <a:pt x="247586" y="2811775"/>
                </a:lnTo>
                <a:lnTo>
                  <a:pt x="2901883" y="2811775"/>
                </a:lnTo>
                <a:lnTo>
                  <a:pt x="2901883" y="3059361"/>
                </a:lnTo>
                <a:lnTo>
                  <a:pt x="12257" y="3059361"/>
                </a:lnTo>
                <a:lnTo>
                  <a:pt x="12257" y="3054505"/>
                </a:lnTo>
                <a:lnTo>
                  <a:pt x="0" y="3054505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  <a:effectLst/>
        </p:spPr>
        <p:txBody>
          <a:bodyPr wrap="square" anchor="ctr">
            <a:noAutofit/>
          </a:bodyPr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78281"/>
            <a:ext cx="12192000" cy="6109605"/>
            <a:chOff x="0" y="378281"/>
            <a:chExt cx="12192000" cy="6109605"/>
          </a:xfrm>
        </p:grpSpPr>
        <p:sp>
          <p:nvSpPr>
            <p:cNvPr id="4" name="矩形 3"/>
            <p:cNvSpPr/>
            <p:nvPr/>
          </p:nvSpPr>
          <p:spPr>
            <a:xfrm>
              <a:off x="355599" y="391886"/>
              <a:ext cx="11509829" cy="609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流程图: 手动输入 4"/>
            <p:cNvSpPr/>
            <p:nvPr/>
          </p:nvSpPr>
          <p:spPr>
            <a:xfrm rot="5400000">
              <a:off x="1175657" y="4397829"/>
              <a:ext cx="914400" cy="3265714"/>
            </a:xfrm>
            <a:prstGeom prst="flowChartManualInput">
              <a:avLst/>
            </a:prstGeom>
            <a:solidFill>
              <a:srgbClr val="00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流程图: 手动输入 5"/>
            <p:cNvSpPr/>
            <p:nvPr/>
          </p:nvSpPr>
          <p:spPr>
            <a:xfrm rot="16200000">
              <a:off x="10101943" y="-797376"/>
              <a:ext cx="914400" cy="3265714"/>
            </a:xfrm>
            <a:prstGeom prst="flowChartManualInput">
              <a:avLst/>
            </a:prstGeom>
            <a:solidFill>
              <a:srgbClr val="00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6572" y="3341916"/>
            <a:ext cx="11526156" cy="182336"/>
            <a:chOff x="326572" y="3341916"/>
            <a:chExt cx="11526156" cy="182336"/>
          </a:xfrm>
        </p:grpSpPr>
        <p:grpSp>
          <p:nvGrpSpPr>
            <p:cNvPr id="21" name="组合 20"/>
            <p:cNvGrpSpPr/>
            <p:nvPr/>
          </p:nvGrpSpPr>
          <p:grpSpPr>
            <a:xfrm>
              <a:off x="326572" y="3341916"/>
              <a:ext cx="1959428" cy="182336"/>
              <a:chOff x="326572" y="3341916"/>
              <a:chExt cx="1959428" cy="182336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326572" y="3433084"/>
                <a:ext cx="1758042" cy="0"/>
              </a:xfrm>
              <a:prstGeom prst="line">
                <a:avLst/>
              </a:prstGeom>
              <a:ln>
                <a:solidFill>
                  <a:srgbClr val="0066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椭圆 8"/>
              <p:cNvSpPr/>
              <p:nvPr/>
            </p:nvSpPr>
            <p:spPr>
              <a:xfrm>
                <a:off x="2103664" y="3341916"/>
                <a:ext cx="182336" cy="182336"/>
              </a:xfrm>
              <a:prstGeom prst="ellipse">
                <a:avLst/>
              </a:prstGeom>
              <a:noFill/>
              <a:ln>
                <a:solidFill>
                  <a:srgbClr val="0066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935027" y="3341916"/>
              <a:ext cx="1917701" cy="182336"/>
              <a:chOff x="9935027" y="3341916"/>
              <a:chExt cx="1917701" cy="182336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H="1">
                <a:off x="10123714" y="3427186"/>
                <a:ext cx="1729014" cy="0"/>
              </a:xfrm>
              <a:prstGeom prst="line">
                <a:avLst/>
              </a:prstGeom>
              <a:ln>
                <a:solidFill>
                  <a:srgbClr val="0066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椭圆 13"/>
              <p:cNvSpPr/>
              <p:nvPr/>
            </p:nvSpPr>
            <p:spPr>
              <a:xfrm rot="10800000">
                <a:off x="9935027" y="3341916"/>
                <a:ext cx="182336" cy="182336"/>
              </a:xfrm>
              <a:prstGeom prst="ellipse">
                <a:avLst/>
              </a:prstGeom>
              <a:noFill/>
              <a:ln>
                <a:solidFill>
                  <a:srgbClr val="0066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2285999" y="2978221"/>
            <a:ext cx="7620001" cy="9220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感谢观看</a:t>
            </a:r>
            <a:endParaRPr lang="zh-CN" altLang="en-US" sz="5400" spc="3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A_矩形 33"/>
          <p:cNvSpPr/>
          <p:nvPr>
            <p:custDataLst>
              <p:tags r:id="rId1"/>
            </p:custDataLst>
          </p:nvPr>
        </p:nvSpPr>
        <p:spPr>
          <a:xfrm>
            <a:off x="4152900" y="0"/>
            <a:ext cx="3886200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PA_矩形 34"/>
          <p:cNvSpPr/>
          <p:nvPr>
            <p:custDataLst>
              <p:tags r:id="rId2"/>
            </p:custDataLst>
          </p:nvPr>
        </p:nvSpPr>
        <p:spPr>
          <a:xfrm>
            <a:off x="911225" y="836613"/>
            <a:ext cx="10369550" cy="51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1016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PA_矩形 35"/>
          <p:cNvSpPr/>
          <p:nvPr>
            <p:custDataLst>
              <p:tags r:id="rId3"/>
            </p:custDataLst>
          </p:nvPr>
        </p:nvSpPr>
        <p:spPr>
          <a:xfrm>
            <a:off x="2133600" y="1987623"/>
            <a:ext cx="7924800" cy="2882753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  <a:cs typeface="+mn-ea"/>
              <a:sym typeface="+mn-lt"/>
            </a:endParaRPr>
          </a:p>
        </p:txBody>
      </p:sp>
      <p:sp>
        <p:nvSpPr>
          <p:cNvPr id="2" name="等腰三角形 1"/>
          <p:cNvSpPr/>
          <p:nvPr/>
        </p:nvSpPr>
        <p:spPr>
          <a:xfrm rot="10800000">
            <a:off x="5642027" y="4710758"/>
            <a:ext cx="907945" cy="577924"/>
          </a:xfrm>
          <a:prstGeom prst="triangle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635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76245" y="2407920"/>
            <a:ext cx="6536055" cy="13220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第三章  创新创业环境与创业素质培养</a:t>
            </a:r>
            <a:endParaRPr lang="en-US" altLang="zh-CN" sz="4000" b="1" dirty="0">
              <a:solidFill>
                <a:schemeClr val="accent5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13082" y="4176737"/>
            <a:ext cx="270712" cy="270713"/>
            <a:chOff x="5413082" y="4176737"/>
            <a:chExt cx="270712" cy="2707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Oval 401"/>
            <p:cNvSpPr>
              <a:spLocks noChangeArrowheads="1"/>
            </p:cNvSpPr>
            <p:nvPr/>
          </p:nvSpPr>
          <p:spPr bwMode="auto">
            <a:xfrm>
              <a:off x="5413082" y="4176737"/>
              <a:ext cx="270712" cy="270713"/>
            </a:xfrm>
            <a:prstGeom prst="ellipse">
              <a:avLst/>
            </a:prstGeom>
            <a:noFill/>
            <a:ln w="9525">
              <a:solidFill>
                <a:schemeClr val="accent5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284967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402"/>
            <p:cNvSpPr/>
            <p:nvPr/>
          </p:nvSpPr>
          <p:spPr bwMode="auto">
            <a:xfrm>
              <a:off x="5519244" y="4248345"/>
              <a:ext cx="70260" cy="127910"/>
            </a:xfrm>
            <a:custGeom>
              <a:avLst/>
              <a:gdLst>
                <a:gd name="T0" fmla="*/ 21 w 33"/>
                <a:gd name="T1" fmla="*/ 8 h 60"/>
                <a:gd name="T2" fmla="*/ 27 w 33"/>
                <a:gd name="T3" fmla="*/ 8 h 60"/>
                <a:gd name="T4" fmla="*/ 33 w 33"/>
                <a:gd name="T5" fmla="*/ 1 h 60"/>
                <a:gd name="T6" fmla="*/ 21 w 33"/>
                <a:gd name="T7" fmla="*/ 1 h 60"/>
                <a:gd name="T8" fmla="*/ 10 w 33"/>
                <a:gd name="T9" fmla="*/ 12 h 60"/>
                <a:gd name="T10" fmla="*/ 10 w 33"/>
                <a:gd name="T11" fmla="*/ 18 h 60"/>
                <a:gd name="T12" fmla="*/ 5 w 33"/>
                <a:gd name="T13" fmla="*/ 18 h 60"/>
                <a:gd name="T14" fmla="*/ 2 w 33"/>
                <a:gd name="T15" fmla="*/ 24 h 60"/>
                <a:gd name="T16" fmla="*/ 10 w 33"/>
                <a:gd name="T17" fmla="*/ 24 h 60"/>
                <a:gd name="T18" fmla="*/ 10 w 33"/>
                <a:gd name="T19" fmla="*/ 48 h 60"/>
                <a:gd name="T20" fmla="*/ 6 w 33"/>
                <a:gd name="T21" fmla="*/ 53 h 60"/>
                <a:gd name="T22" fmla="*/ 0 w 33"/>
                <a:gd name="T23" fmla="*/ 53 h 60"/>
                <a:gd name="T24" fmla="*/ 5 w 33"/>
                <a:gd name="T25" fmla="*/ 60 h 60"/>
                <a:gd name="T26" fmla="*/ 12 w 33"/>
                <a:gd name="T27" fmla="*/ 60 h 60"/>
                <a:gd name="T28" fmla="*/ 18 w 33"/>
                <a:gd name="T29" fmla="*/ 48 h 60"/>
                <a:gd name="T30" fmla="*/ 18 w 33"/>
                <a:gd name="T31" fmla="*/ 24 h 60"/>
                <a:gd name="T32" fmla="*/ 22 w 33"/>
                <a:gd name="T33" fmla="*/ 24 h 60"/>
                <a:gd name="T34" fmla="*/ 26 w 33"/>
                <a:gd name="T35" fmla="*/ 18 h 60"/>
                <a:gd name="T36" fmla="*/ 18 w 33"/>
                <a:gd name="T37" fmla="*/ 18 h 60"/>
                <a:gd name="T38" fmla="*/ 18 w 33"/>
                <a:gd name="T39" fmla="*/ 11 h 60"/>
                <a:gd name="T40" fmla="*/ 21 w 33"/>
                <a:gd name="T4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60">
                  <a:moveTo>
                    <a:pt x="21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10" y="0"/>
                    <a:pt x="10" y="12"/>
                  </a:cubicBezTo>
                  <a:cubicBezTo>
                    <a:pt x="10" y="13"/>
                    <a:pt x="10" y="16"/>
                    <a:pt x="10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35"/>
                    <a:pt x="10" y="48"/>
                    <a:pt x="10" y="48"/>
                  </a:cubicBezTo>
                  <a:cubicBezTo>
                    <a:pt x="10" y="48"/>
                    <a:pt x="11" y="53"/>
                    <a:pt x="6" y="53"/>
                  </a:cubicBezTo>
                  <a:cubicBezTo>
                    <a:pt x="1" y="53"/>
                    <a:pt x="0" y="53"/>
                    <a:pt x="0" y="53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60"/>
                    <a:pt x="18" y="59"/>
                    <a:pt x="18" y="48"/>
                  </a:cubicBezTo>
                  <a:cubicBezTo>
                    <a:pt x="18" y="42"/>
                    <a:pt x="18" y="32"/>
                    <a:pt x="18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4"/>
                    <a:pt x="18" y="11"/>
                    <a:pt x="18" y="11"/>
                  </a:cubicBezTo>
                  <a:cubicBezTo>
                    <a:pt x="18" y="8"/>
                    <a:pt x="21" y="8"/>
                    <a:pt x="21" y="8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8496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60316" y="4174840"/>
            <a:ext cx="270712" cy="270713"/>
            <a:chOff x="5959046" y="4174205"/>
            <a:chExt cx="270712" cy="2707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Oval 433"/>
            <p:cNvSpPr>
              <a:spLocks noChangeArrowheads="1"/>
            </p:cNvSpPr>
            <p:nvPr/>
          </p:nvSpPr>
          <p:spPr bwMode="auto">
            <a:xfrm>
              <a:off x="5959046" y="4174205"/>
              <a:ext cx="270712" cy="270713"/>
            </a:xfrm>
            <a:prstGeom prst="ellipse">
              <a:avLst/>
            </a:prstGeom>
            <a:noFill/>
            <a:ln w="9525">
              <a:solidFill>
                <a:schemeClr val="accent5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rgbClr val="284967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434"/>
            <p:cNvSpPr/>
            <p:nvPr/>
          </p:nvSpPr>
          <p:spPr bwMode="auto">
            <a:xfrm>
              <a:off x="6084923" y="4231078"/>
              <a:ext cx="84171" cy="148627"/>
            </a:xfrm>
            <a:custGeom>
              <a:avLst/>
              <a:gdLst>
                <a:gd name="T0" fmla="*/ 5 w 47"/>
                <a:gd name="T1" fmla="*/ 68 h 83"/>
                <a:gd name="T2" fmla="*/ 44 w 47"/>
                <a:gd name="T3" fmla="*/ 1 h 83"/>
                <a:gd name="T4" fmla="*/ 44 w 47"/>
                <a:gd name="T5" fmla="*/ 1 h 83"/>
                <a:gd name="T6" fmla="*/ 15 w 47"/>
                <a:gd name="T7" fmla="*/ 47 h 83"/>
                <a:gd name="T8" fmla="*/ 16 w 47"/>
                <a:gd name="T9" fmla="*/ 51 h 83"/>
                <a:gd name="T10" fmla="*/ 44 w 47"/>
                <a:gd name="T11" fmla="*/ 2 h 83"/>
                <a:gd name="T12" fmla="*/ 46 w 47"/>
                <a:gd name="T13" fmla="*/ 0 h 83"/>
                <a:gd name="T14" fmla="*/ 46 w 47"/>
                <a:gd name="T15" fmla="*/ 0 h 83"/>
                <a:gd name="T16" fmla="*/ 42 w 47"/>
                <a:gd name="T17" fmla="*/ 31 h 83"/>
                <a:gd name="T18" fmla="*/ 33 w 47"/>
                <a:gd name="T19" fmla="*/ 34 h 83"/>
                <a:gd name="T20" fmla="*/ 41 w 47"/>
                <a:gd name="T21" fmla="*/ 34 h 83"/>
                <a:gd name="T22" fmla="*/ 38 w 47"/>
                <a:gd name="T23" fmla="*/ 41 h 83"/>
                <a:gd name="T24" fmla="*/ 28 w 47"/>
                <a:gd name="T25" fmla="*/ 44 h 83"/>
                <a:gd name="T26" fmla="*/ 37 w 47"/>
                <a:gd name="T27" fmla="*/ 44 h 83"/>
                <a:gd name="T28" fmla="*/ 14 w 47"/>
                <a:gd name="T29" fmla="*/ 70 h 83"/>
                <a:gd name="T30" fmla="*/ 8 w 47"/>
                <a:gd name="T31" fmla="*/ 70 h 83"/>
                <a:gd name="T32" fmla="*/ 4 w 47"/>
                <a:gd name="T33" fmla="*/ 81 h 83"/>
                <a:gd name="T34" fmla="*/ 2 w 47"/>
                <a:gd name="T35" fmla="*/ 83 h 83"/>
                <a:gd name="T36" fmla="*/ 0 w 47"/>
                <a:gd name="T37" fmla="*/ 80 h 83"/>
                <a:gd name="T38" fmla="*/ 5 w 47"/>
                <a:gd name="T39" fmla="*/ 6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83">
                  <a:moveTo>
                    <a:pt x="5" y="68"/>
                  </a:moveTo>
                  <a:cubicBezTo>
                    <a:pt x="4" y="26"/>
                    <a:pt x="35" y="6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35" y="11"/>
                    <a:pt x="24" y="27"/>
                    <a:pt x="15" y="47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8" y="26"/>
                    <a:pt x="38" y="11"/>
                    <a:pt x="44" y="2"/>
                  </a:cubicBezTo>
                  <a:cubicBezTo>
                    <a:pt x="45" y="1"/>
                    <a:pt x="45" y="1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7" y="14"/>
                    <a:pt x="42" y="31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6"/>
                    <a:pt x="39" y="39"/>
                    <a:pt x="38" y="41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2" y="54"/>
                    <a:pt x="25" y="63"/>
                    <a:pt x="14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3" y="83"/>
                    <a:pt x="2" y="83"/>
                  </a:cubicBezTo>
                  <a:cubicBezTo>
                    <a:pt x="1" y="82"/>
                    <a:pt x="0" y="81"/>
                    <a:pt x="0" y="80"/>
                  </a:cubicBezTo>
                  <a:lnTo>
                    <a:pt x="5" y="68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84967"/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435"/>
            <p:cNvSpPr>
              <a:spLocks noChangeArrowheads="1"/>
            </p:cNvSpPr>
            <p:nvPr/>
          </p:nvSpPr>
          <p:spPr bwMode="auto">
            <a:xfrm>
              <a:off x="6023501" y="4376671"/>
              <a:ext cx="57631" cy="682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8496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17219" y="4177725"/>
            <a:ext cx="265440" cy="265441"/>
            <a:chOff x="6517219" y="4177725"/>
            <a:chExt cx="265440" cy="26544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Oval 882"/>
            <p:cNvSpPr>
              <a:spLocks noChangeArrowheads="1"/>
            </p:cNvSpPr>
            <p:nvPr/>
          </p:nvSpPr>
          <p:spPr bwMode="auto">
            <a:xfrm>
              <a:off x="6517219" y="4177725"/>
              <a:ext cx="265440" cy="265441"/>
            </a:xfrm>
            <a:prstGeom prst="ellipse">
              <a:avLst/>
            </a:prstGeom>
            <a:noFill/>
            <a:ln w="9525">
              <a:solidFill>
                <a:schemeClr val="accent5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84967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883"/>
            <p:cNvSpPr/>
            <p:nvPr/>
          </p:nvSpPr>
          <p:spPr bwMode="auto">
            <a:xfrm>
              <a:off x="6589512" y="4240926"/>
              <a:ext cx="126401" cy="140528"/>
            </a:xfrm>
            <a:custGeom>
              <a:avLst/>
              <a:gdLst>
                <a:gd name="T0" fmla="*/ 85 w 170"/>
                <a:gd name="T1" fmla="*/ 0 h 189"/>
                <a:gd name="T2" fmla="*/ 0 w 170"/>
                <a:gd name="T3" fmla="*/ 189 h 189"/>
                <a:gd name="T4" fmla="*/ 64 w 170"/>
                <a:gd name="T5" fmla="*/ 137 h 189"/>
                <a:gd name="T6" fmla="*/ 106 w 170"/>
                <a:gd name="T7" fmla="*/ 137 h 189"/>
                <a:gd name="T8" fmla="*/ 170 w 170"/>
                <a:gd name="T9" fmla="*/ 189 h 189"/>
                <a:gd name="T10" fmla="*/ 85 w 170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89">
                  <a:moveTo>
                    <a:pt x="85" y="0"/>
                  </a:moveTo>
                  <a:lnTo>
                    <a:pt x="0" y="189"/>
                  </a:lnTo>
                  <a:lnTo>
                    <a:pt x="64" y="137"/>
                  </a:lnTo>
                  <a:lnTo>
                    <a:pt x="106" y="137"/>
                  </a:lnTo>
                  <a:lnTo>
                    <a:pt x="170" y="18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84967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884"/>
            <p:cNvSpPr/>
            <p:nvPr/>
          </p:nvSpPr>
          <p:spPr bwMode="auto">
            <a:xfrm>
              <a:off x="6585624" y="4240926"/>
              <a:ext cx="126400" cy="140528"/>
            </a:xfrm>
            <a:custGeom>
              <a:avLst/>
              <a:gdLst>
                <a:gd name="T0" fmla="*/ 85 w 170"/>
                <a:gd name="T1" fmla="*/ 0 h 189"/>
                <a:gd name="T2" fmla="*/ 0 w 170"/>
                <a:gd name="T3" fmla="*/ 189 h 189"/>
                <a:gd name="T4" fmla="*/ 64 w 170"/>
                <a:gd name="T5" fmla="*/ 137 h 189"/>
                <a:gd name="T6" fmla="*/ 106 w 170"/>
                <a:gd name="T7" fmla="*/ 137 h 189"/>
                <a:gd name="T8" fmla="*/ 170 w 170"/>
                <a:gd name="T9" fmla="*/ 189 h 189"/>
                <a:gd name="T10" fmla="*/ 85 w 170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89">
                  <a:moveTo>
                    <a:pt x="85" y="0"/>
                  </a:moveTo>
                  <a:lnTo>
                    <a:pt x="0" y="189"/>
                  </a:lnTo>
                  <a:lnTo>
                    <a:pt x="64" y="137"/>
                  </a:lnTo>
                  <a:lnTo>
                    <a:pt x="106" y="137"/>
                  </a:lnTo>
                  <a:lnTo>
                    <a:pt x="170" y="189"/>
                  </a:lnTo>
                  <a:lnTo>
                    <a:pt x="85" y="0"/>
                  </a:ln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84967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85618" y="211761"/>
            <a:ext cx="1620765" cy="123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851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6851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目录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2103755" y="2952115"/>
            <a:ext cx="238823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创新创业环境</a:t>
            </a:r>
            <a:endParaRPr kumimoji="0" lang="zh-CN" altLang="en-US" sz="2665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六边形 9"/>
          <p:cNvSpPr/>
          <p:nvPr/>
        </p:nvSpPr>
        <p:spPr>
          <a:xfrm>
            <a:off x="1072502" y="2963449"/>
            <a:ext cx="707377" cy="609808"/>
          </a:xfrm>
          <a:prstGeom prst="hexagon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9072245" y="2961005"/>
            <a:ext cx="297053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cs typeface="+mn-ea"/>
                <a:sym typeface="+mn-lt"/>
              </a:rPr>
              <a:t>创业素质</a:t>
            </a:r>
            <a:endParaRPr kumimoji="0" lang="zh-CN" altLang="en-US" sz="2665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8110058" y="2951337"/>
            <a:ext cx="707377" cy="609808"/>
          </a:xfrm>
          <a:prstGeom prst="hexagon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流程图: 手动输入 32"/>
          <p:cNvSpPr/>
          <p:nvPr/>
        </p:nvSpPr>
        <p:spPr>
          <a:xfrm rot="5400000">
            <a:off x="1502230" y="-805543"/>
            <a:ext cx="914400" cy="3265714"/>
          </a:xfrm>
          <a:prstGeom prst="flowChartManualInpu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流程图: 手动输入 33"/>
          <p:cNvSpPr/>
          <p:nvPr/>
        </p:nvSpPr>
        <p:spPr>
          <a:xfrm rot="16200000">
            <a:off x="9775371" y="-805543"/>
            <a:ext cx="914400" cy="3265714"/>
          </a:xfrm>
          <a:prstGeom prst="flowChartManualInpu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7244715" y="3694430"/>
            <a:ext cx="4946650" cy="3810"/>
          </a:xfrm>
          <a:prstGeom prst="line">
            <a:avLst/>
          </a:prstGeom>
          <a:ln>
            <a:solidFill>
              <a:srgbClr val="00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7"/>
          <p:cNvSpPr txBox="1"/>
          <p:nvPr/>
        </p:nvSpPr>
        <p:spPr>
          <a:xfrm>
            <a:off x="7815217" y="3109963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rgbClr val="006699"/>
                </a:solidFill>
                <a:cs typeface="+mn-ea"/>
                <a:sym typeface="+mn-lt"/>
              </a:rPr>
              <a:t>PART 01</a:t>
            </a:r>
            <a:endParaRPr lang="zh-CN" altLang="en-US" sz="3200" dirty="0">
              <a:solidFill>
                <a:srgbClr val="006699"/>
              </a:solidFill>
              <a:cs typeface="+mn-ea"/>
              <a:sym typeface="+mn-lt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9550400" y="3113405"/>
            <a:ext cx="2640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rgbClr val="006699"/>
                </a:solidFill>
                <a:cs typeface="+mn-ea"/>
                <a:sym typeface="+mn-lt"/>
              </a:rPr>
              <a:t>创新创业环境</a:t>
            </a:r>
            <a:endParaRPr lang="zh-CN" altLang="en-US" sz="3200" dirty="0">
              <a:solidFill>
                <a:srgbClr val="006699"/>
              </a:solidFill>
              <a:cs typeface="+mn-ea"/>
              <a:sym typeface="+mn-lt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6470433" y="3164688"/>
            <a:ext cx="1216152" cy="533400"/>
          </a:xfrm>
          <a:prstGeom prst="parallelogram">
            <a:avLst/>
          </a:prstGeom>
          <a:solidFill>
            <a:srgbClr val="00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03147"/>
            <a:ext cx="6096528" cy="3627434"/>
          </a:xfrm>
          <a:prstGeom prst="parallelogram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1162986" y="415924"/>
            <a:ext cx="4400226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defRPr/>
            </a:pPr>
            <a:r>
              <a:rPr kumimoji="0" sz="2665" i="0" u="none" strike="noStrike" cap="none" spc="0" normalizeH="0" baseline="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一、世界创业环境分析</a:t>
            </a:r>
            <a:endParaRPr kumimoji="0" lang="zh-CN" altLang="en-US" sz="2665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6185" y="415924"/>
            <a:ext cx="644977" cy="502766"/>
            <a:chOff x="8418286" y="1219200"/>
            <a:chExt cx="1368552" cy="1066800"/>
          </a:xfrm>
        </p:grpSpPr>
        <p:sp>
          <p:nvSpPr>
            <p:cNvPr id="3" name="平行四边形 2"/>
            <p:cNvSpPr/>
            <p:nvPr/>
          </p:nvSpPr>
          <p:spPr>
            <a:xfrm>
              <a:off x="8418286" y="1219200"/>
              <a:ext cx="1216152" cy="914400"/>
            </a:xfrm>
            <a:prstGeom prst="parallelogram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8570686" y="1371600"/>
              <a:ext cx="1216152" cy="914400"/>
            </a:xfrm>
            <a:prstGeom prst="parallelogram">
              <a:avLst/>
            </a:prstGeom>
            <a:solidFill>
              <a:srgbClr val="006699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631950" y="2480945"/>
            <a:ext cx="1582420" cy="922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defRPr/>
            </a:pPr>
            <a:r>
              <a:rPr lang="zh-CN" altLang="en-US" b="1" dirty="0">
                <a:solidFill>
                  <a:schemeClr val="tx2"/>
                </a:solidFill>
                <a:cs typeface="+mn-ea"/>
                <a:sym typeface="+mn-lt"/>
              </a:rPr>
              <a:t>（一）推出鼓励大学生创业的专项计划</a:t>
            </a:r>
            <a:endParaRPr lang="zh-CN" altLang="en-US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30320" y="2480945"/>
            <a:ext cx="1940560" cy="11988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defRPr/>
            </a:pPr>
            <a:r>
              <a:rPr lang="zh-CN" altLang="en-US" b="1" dirty="0">
                <a:solidFill>
                  <a:schemeClr val="tx2"/>
                </a:solidFill>
                <a:cs typeface="+mn-ea"/>
                <a:sym typeface="+mn-lt"/>
              </a:rPr>
              <a:t>（二）政府、高校和民间组织三方共同推动大学生创业活动</a:t>
            </a:r>
            <a:endParaRPr lang="zh-CN" altLang="en-US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77305" y="2512695"/>
            <a:ext cx="1586865" cy="922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defRPr/>
            </a:pPr>
            <a:r>
              <a:rPr lang="zh-CN" altLang="en-US" b="1" dirty="0">
                <a:solidFill>
                  <a:schemeClr val="tx2"/>
                </a:solidFill>
                <a:cs typeface="+mn-ea"/>
                <a:sym typeface="+mn-lt"/>
              </a:rPr>
              <a:t>（三）大力开展大学生创业教育</a:t>
            </a:r>
            <a:endParaRPr lang="zh-CN" altLang="en-US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29675" y="2460625"/>
            <a:ext cx="1523365" cy="922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defRPr/>
            </a:pPr>
            <a:r>
              <a:rPr lang="zh-CN" altLang="en-US" b="1" dirty="0">
                <a:solidFill>
                  <a:schemeClr val="tx2"/>
                </a:solidFill>
                <a:cs typeface="+mn-ea"/>
                <a:sym typeface="+mn-lt"/>
              </a:rPr>
              <a:t>（四）为大学生创业提供资金援助</a:t>
            </a:r>
            <a:endParaRPr lang="zh-CN" altLang="en-US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3486" y="1760490"/>
            <a:ext cx="2110719" cy="2110752"/>
          </a:xfrm>
          <a:prstGeom prst="rect">
            <a:avLst/>
          </a:prstGeom>
          <a:noFill/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60262" y="1760490"/>
            <a:ext cx="2110719" cy="2110752"/>
          </a:xfrm>
          <a:prstGeom prst="rect">
            <a:avLst/>
          </a:prstGeom>
          <a:noFill/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64140" y="1762760"/>
            <a:ext cx="2110719" cy="2110752"/>
          </a:xfrm>
          <a:prstGeom prst="rect">
            <a:avLst/>
          </a:prstGeom>
          <a:noFill/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481638" y="1762760"/>
            <a:ext cx="2110719" cy="2110752"/>
          </a:xfrm>
          <a:prstGeom prst="rect">
            <a:avLst/>
          </a:prstGeom>
          <a:noFill/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481114" y="1550888"/>
            <a:ext cx="1732969" cy="423743"/>
          </a:xfrm>
          <a:prstGeom prst="roundRec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+mn-ea"/>
                <a:sym typeface="+mn-lt"/>
              </a:rPr>
              <a:t>1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231864" y="1550888"/>
            <a:ext cx="1732969" cy="423743"/>
          </a:xfrm>
          <a:prstGeom prst="roundRec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+mn-ea"/>
                <a:sym typeface="+mn-lt"/>
              </a:rPr>
              <a:t>3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3831200" y="1550887"/>
            <a:ext cx="1732969" cy="423743"/>
          </a:xfrm>
          <a:prstGeom prst="roundRec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+mn-ea"/>
                <a:sym typeface="+mn-lt"/>
              </a:rPr>
              <a:t>2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8619829" y="1537031"/>
            <a:ext cx="1732969" cy="423743"/>
          </a:xfrm>
          <a:prstGeom prst="roundRect">
            <a:avLst/>
          </a:prstGeom>
          <a:solidFill>
            <a:srgbClr val="00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cs typeface="+mn-ea"/>
                <a:sym typeface="+mn-lt"/>
              </a:rPr>
              <a:t>4</a:t>
            </a:r>
            <a:endParaRPr lang="en-US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4107180"/>
            <a:ext cx="3848100" cy="24688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5810" y="4107815"/>
            <a:ext cx="3779520" cy="24682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1162986" y="415924"/>
            <a:ext cx="4400226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defRPr/>
            </a:pPr>
            <a:r>
              <a:rPr kumimoji="0" sz="2665" i="0" u="none" strike="noStrike" cap="none" spc="0" normalizeH="0" baseline="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二、中国创业环境特点</a:t>
            </a:r>
            <a:endParaRPr kumimoji="0" lang="zh-CN" altLang="en-US" sz="2665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6185" y="415924"/>
            <a:ext cx="644977" cy="502766"/>
            <a:chOff x="8418286" y="1219200"/>
            <a:chExt cx="1368552" cy="1066800"/>
          </a:xfrm>
        </p:grpSpPr>
        <p:sp>
          <p:nvSpPr>
            <p:cNvPr id="3" name="平行四边形 2"/>
            <p:cNvSpPr/>
            <p:nvPr/>
          </p:nvSpPr>
          <p:spPr>
            <a:xfrm>
              <a:off x="8418286" y="1219200"/>
              <a:ext cx="1216152" cy="914400"/>
            </a:xfrm>
            <a:prstGeom prst="parallelogram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8570686" y="1371600"/>
              <a:ext cx="1216152" cy="914400"/>
            </a:xfrm>
            <a:prstGeom prst="parallelogram">
              <a:avLst/>
            </a:prstGeom>
            <a:solidFill>
              <a:srgbClr val="006699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091565" y="1010285"/>
            <a:ext cx="382968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i="0" dirty="0">
                <a:solidFill>
                  <a:schemeClr val="tx2"/>
                </a:solidFill>
                <a:effectLst/>
                <a:cs typeface="+mn-ea"/>
                <a:sym typeface="+mn-lt"/>
              </a:rPr>
              <a:t>（一）我国创业环境现状分析</a:t>
            </a:r>
            <a:endParaRPr lang="zh-CN" altLang="en-US" sz="1400" b="0" i="0" dirty="0">
              <a:solidFill>
                <a:schemeClr val="tx2"/>
              </a:solidFill>
              <a:effectLst/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>
            <p:custDataLst>
              <p:tags r:id="rId1"/>
            </p:custDataLst>
          </p:nvPr>
        </p:nvCxnSpPr>
        <p:spPr>
          <a:xfrm flipH="1">
            <a:off x="3720694" y="2034176"/>
            <a:ext cx="889312" cy="1710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45" name="直接连接符 44"/>
          <p:cNvCxnSpPr/>
          <p:nvPr>
            <p:custDataLst>
              <p:tags r:id="rId2"/>
            </p:custDataLst>
          </p:nvPr>
        </p:nvCxnSpPr>
        <p:spPr>
          <a:xfrm rot="16200000" flipV="1">
            <a:off x="4560419" y="2072650"/>
            <a:ext cx="410271" cy="328195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42" name="直接连接符 41"/>
          <p:cNvCxnSpPr/>
          <p:nvPr>
            <p:custDataLst>
              <p:tags r:id="rId3"/>
            </p:custDataLst>
          </p:nvPr>
        </p:nvCxnSpPr>
        <p:spPr>
          <a:xfrm>
            <a:off x="7494327" y="2034176"/>
            <a:ext cx="889312" cy="1710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43" name="直接连接符 42"/>
          <p:cNvCxnSpPr/>
          <p:nvPr>
            <p:custDataLst>
              <p:tags r:id="rId4"/>
            </p:custDataLst>
          </p:nvPr>
        </p:nvCxnSpPr>
        <p:spPr>
          <a:xfrm rot="5400000" flipH="1" flipV="1">
            <a:off x="7133643" y="2072650"/>
            <a:ext cx="410271" cy="328195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38" name="直接连接符 37"/>
          <p:cNvCxnSpPr/>
          <p:nvPr>
            <p:custDataLst>
              <p:tags r:id="rId5"/>
            </p:custDataLst>
          </p:nvPr>
        </p:nvCxnSpPr>
        <p:spPr>
          <a:xfrm flipV="1">
            <a:off x="6091559" y="5534058"/>
            <a:ext cx="889312" cy="1710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cxnSp>
        <p:nvCxnSpPr>
          <p:cNvPr id="39" name="直接连接符 38"/>
          <p:cNvCxnSpPr/>
          <p:nvPr>
            <p:custDataLst>
              <p:tags r:id="rId6"/>
            </p:custDataLst>
          </p:nvPr>
        </p:nvCxnSpPr>
        <p:spPr>
          <a:xfrm rot="16200000" flipH="1">
            <a:off x="5730875" y="5169098"/>
            <a:ext cx="410271" cy="328195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  <a:prstDash val="dashDot"/>
            <a:headEnd type="none"/>
            <a:tailEnd type="non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5" name="任意多边形 14"/>
          <p:cNvSpPr/>
          <p:nvPr>
            <p:custDataLst>
              <p:tags r:id="rId7"/>
            </p:custDataLst>
          </p:nvPr>
        </p:nvSpPr>
        <p:spPr bwMode="auto">
          <a:xfrm>
            <a:off x="4419877" y="3105645"/>
            <a:ext cx="948412" cy="1704938"/>
          </a:xfrm>
          <a:custGeom>
            <a:avLst/>
            <a:gdLst/>
            <a:ahLst/>
            <a:cxnLst>
              <a:cxn ang="0">
                <a:pos x="318" y="410"/>
              </a:cxn>
              <a:cxn ang="0">
                <a:pos x="318" y="101"/>
              </a:cxn>
              <a:cxn ang="0">
                <a:pos x="76" y="0"/>
              </a:cxn>
              <a:cxn ang="0">
                <a:pos x="33" y="0"/>
              </a:cxn>
              <a:cxn ang="0">
                <a:pos x="0" y="181"/>
              </a:cxn>
              <a:cxn ang="0">
                <a:pos x="172" y="249"/>
              </a:cxn>
              <a:cxn ang="0">
                <a:pos x="173" y="250"/>
              </a:cxn>
              <a:cxn ang="0">
                <a:pos x="180" y="368"/>
              </a:cxn>
              <a:cxn ang="0">
                <a:pos x="176" y="369"/>
              </a:cxn>
              <a:cxn ang="0">
                <a:pos x="17" y="454"/>
              </a:cxn>
              <a:cxn ang="0">
                <a:pos x="75" y="630"/>
              </a:cxn>
              <a:cxn ang="0">
                <a:pos x="259" y="607"/>
              </a:cxn>
              <a:cxn ang="0">
                <a:pos x="260" y="606"/>
              </a:cxn>
              <a:cxn ang="0">
                <a:pos x="324" y="706"/>
              </a:cxn>
              <a:cxn ang="0">
                <a:pos x="320" y="710"/>
              </a:cxn>
              <a:cxn ang="0">
                <a:pos x="222" y="861"/>
              </a:cxn>
              <a:cxn ang="0">
                <a:pos x="300" y="933"/>
              </a:cxn>
              <a:cxn ang="0">
                <a:pos x="518" y="727"/>
              </a:cxn>
              <a:cxn ang="0">
                <a:pos x="318" y="410"/>
              </a:cxn>
            </a:cxnLst>
            <a:rect l="0" t="0" r="r" b="b"/>
            <a:pathLst>
              <a:path w="518" h="933">
                <a:moveTo>
                  <a:pt x="318" y="410"/>
                </a:moveTo>
                <a:cubicBezTo>
                  <a:pt x="291" y="305"/>
                  <a:pt x="293" y="199"/>
                  <a:pt x="318" y="101"/>
                </a:cubicBezTo>
                <a:cubicBezTo>
                  <a:pt x="76" y="0"/>
                  <a:pt x="76" y="0"/>
                  <a:pt x="76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72" y="249"/>
                  <a:pt x="172" y="249"/>
                  <a:pt x="172" y="249"/>
                </a:cubicBezTo>
                <a:cubicBezTo>
                  <a:pt x="173" y="250"/>
                  <a:pt x="173" y="250"/>
                  <a:pt x="173" y="250"/>
                </a:cubicBezTo>
                <a:cubicBezTo>
                  <a:pt x="172" y="289"/>
                  <a:pt x="174" y="328"/>
                  <a:pt x="180" y="368"/>
                </a:cubicBezTo>
                <a:cubicBezTo>
                  <a:pt x="176" y="369"/>
                  <a:pt x="176" y="369"/>
                  <a:pt x="176" y="369"/>
                </a:cubicBezTo>
                <a:cubicBezTo>
                  <a:pt x="17" y="454"/>
                  <a:pt x="17" y="454"/>
                  <a:pt x="17" y="454"/>
                </a:cubicBezTo>
                <a:cubicBezTo>
                  <a:pt x="75" y="630"/>
                  <a:pt x="75" y="630"/>
                  <a:pt x="75" y="630"/>
                </a:cubicBezTo>
                <a:cubicBezTo>
                  <a:pt x="259" y="607"/>
                  <a:pt x="259" y="607"/>
                  <a:pt x="259" y="607"/>
                </a:cubicBezTo>
                <a:cubicBezTo>
                  <a:pt x="260" y="606"/>
                  <a:pt x="260" y="606"/>
                  <a:pt x="260" y="606"/>
                </a:cubicBezTo>
                <a:cubicBezTo>
                  <a:pt x="279" y="641"/>
                  <a:pt x="300" y="675"/>
                  <a:pt x="324" y="706"/>
                </a:cubicBezTo>
                <a:cubicBezTo>
                  <a:pt x="320" y="710"/>
                  <a:pt x="320" y="710"/>
                  <a:pt x="320" y="710"/>
                </a:cubicBezTo>
                <a:cubicBezTo>
                  <a:pt x="222" y="861"/>
                  <a:pt x="222" y="861"/>
                  <a:pt x="222" y="861"/>
                </a:cubicBezTo>
                <a:cubicBezTo>
                  <a:pt x="300" y="933"/>
                  <a:pt x="300" y="933"/>
                  <a:pt x="300" y="933"/>
                </a:cubicBezTo>
                <a:cubicBezTo>
                  <a:pt x="518" y="727"/>
                  <a:pt x="518" y="727"/>
                  <a:pt x="518" y="727"/>
                </a:cubicBezTo>
                <a:cubicBezTo>
                  <a:pt x="423" y="648"/>
                  <a:pt x="351" y="539"/>
                  <a:pt x="318" y="410"/>
                </a:cubicBezTo>
                <a:close/>
              </a:path>
            </a:pathLst>
          </a:custGeom>
          <a:solidFill>
            <a:srgbClr val="1F74AD"/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16" name="任意多边形 15"/>
          <p:cNvSpPr/>
          <p:nvPr>
            <p:custDataLst>
              <p:tags r:id="rId8"/>
            </p:custDataLst>
          </p:nvPr>
        </p:nvSpPr>
        <p:spPr bwMode="auto">
          <a:xfrm>
            <a:off x="6135841" y="1923441"/>
            <a:ext cx="1526283" cy="1250581"/>
          </a:xfrm>
          <a:custGeom>
            <a:avLst/>
            <a:gdLst/>
            <a:ahLst/>
            <a:cxnLst>
              <a:cxn ang="0">
                <a:pos x="547" y="684"/>
              </a:cxn>
              <a:cxn ang="0">
                <a:pos x="834" y="605"/>
              </a:cxn>
              <a:cxn ang="0">
                <a:pos x="811" y="534"/>
              </a:cxn>
              <a:cxn ang="0">
                <a:pos x="627" y="557"/>
              </a:cxn>
              <a:cxn ang="0">
                <a:pos x="563" y="456"/>
              </a:cxn>
              <a:cxn ang="0">
                <a:pos x="566" y="453"/>
              </a:cxn>
              <a:cxn ang="0">
                <a:pos x="664" y="303"/>
              </a:cxn>
              <a:cxn ang="0">
                <a:pos x="529" y="177"/>
              </a:cxn>
              <a:cxn ang="0">
                <a:pos x="379" y="285"/>
              </a:cxn>
              <a:cxn ang="0">
                <a:pos x="275" y="227"/>
              </a:cxn>
              <a:cxn ang="0">
                <a:pos x="276" y="224"/>
              </a:cxn>
              <a:cxn ang="0">
                <a:pos x="289" y="45"/>
              </a:cxn>
              <a:cxn ang="0">
                <a:pos x="110" y="0"/>
              </a:cxn>
              <a:cxn ang="0">
                <a:pos x="30" y="166"/>
              </a:cxn>
              <a:cxn ang="0">
                <a:pos x="0" y="163"/>
              </a:cxn>
              <a:cxn ang="0">
                <a:pos x="0" y="290"/>
              </a:cxn>
              <a:cxn ang="0">
                <a:pos x="547" y="684"/>
              </a:cxn>
            </a:cxnLst>
            <a:rect l="0" t="0" r="r" b="b"/>
            <a:pathLst>
              <a:path w="834" h="684">
                <a:moveTo>
                  <a:pt x="547" y="684"/>
                </a:moveTo>
                <a:cubicBezTo>
                  <a:pt x="834" y="605"/>
                  <a:pt x="834" y="605"/>
                  <a:pt x="834" y="605"/>
                </a:cubicBezTo>
                <a:cubicBezTo>
                  <a:pt x="811" y="534"/>
                  <a:pt x="811" y="534"/>
                  <a:pt x="811" y="534"/>
                </a:cubicBezTo>
                <a:cubicBezTo>
                  <a:pt x="627" y="557"/>
                  <a:pt x="627" y="557"/>
                  <a:pt x="627" y="557"/>
                </a:cubicBezTo>
                <a:cubicBezTo>
                  <a:pt x="608" y="521"/>
                  <a:pt x="587" y="487"/>
                  <a:pt x="563" y="456"/>
                </a:cubicBezTo>
                <a:cubicBezTo>
                  <a:pt x="566" y="453"/>
                  <a:pt x="566" y="453"/>
                  <a:pt x="566" y="453"/>
                </a:cubicBezTo>
                <a:cubicBezTo>
                  <a:pt x="664" y="303"/>
                  <a:pt x="664" y="303"/>
                  <a:pt x="664" y="303"/>
                </a:cubicBezTo>
                <a:cubicBezTo>
                  <a:pt x="529" y="177"/>
                  <a:pt x="529" y="177"/>
                  <a:pt x="529" y="177"/>
                </a:cubicBezTo>
                <a:cubicBezTo>
                  <a:pt x="379" y="285"/>
                  <a:pt x="379" y="285"/>
                  <a:pt x="379" y="285"/>
                </a:cubicBezTo>
                <a:cubicBezTo>
                  <a:pt x="346" y="263"/>
                  <a:pt x="311" y="244"/>
                  <a:pt x="275" y="227"/>
                </a:cubicBezTo>
                <a:cubicBezTo>
                  <a:pt x="276" y="224"/>
                  <a:pt x="276" y="224"/>
                  <a:pt x="276" y="224"/>
                </a:cubicBezTo>
                <a:cubicBezTo>
                  <a:pt x="289" y="45"/>
                  <a:pt x="289" y="45"/>
                  <a:pt x="289" y="45"/>
                </a:cubicBezTo>
                <a:cubicBezTo>
                  <a:pt x="110" y="0"/>
                  <a:pt x="110" y="0"/>
                  <a:pt x="110" y="0"/>
                </a:cubicBezTo>
                <a:cubicBezTo>
                  <a:pt x="30" y="166"/>
                  <a:pt x="30" y="166"/>
                  <a:pt x="30" y="166"/>
                </a:cubicBezTo>
                <a:cubicBezTo>
                  <a:pt x="19" y="165"/>
                  <a:pt x="12" y="164"/>
                  <a:pt x="0" y="163"/>
                </a:cubicBezTo>
                <a:cubicBezTo>
                  <a:pt x="0" y="290"/>
                  <a:pt x="0" y="290"/>
                  <a:pt x="0" y="290"/>
                </a:cubicBezTo>
                <a:cubicBezTo>
                  <a:pt x="240" y="300"/>
                  <a:pt x="459" y="453"/>
                  <a:pt x="547" y="684"/>
                </a:cubicBezTo>
                <a:close/>
              </a:path>
            </a:pathLst>
          </a:custGeom>
          <a:solidFill>
            <a:srgbClr val="1AA3AA"/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17" name="任意多边形 16"/>
          <p:cNvSpPr/>
          <p:nvPr>
            <p:custDataLst>
              <p:tags r:id="rId9"/>
            </p:custDataLst>
          </p:nvPr>
        </p:nvSpPr>
        <p:spPr bwMode="auto">
          <a:xfrm>
            <a:off x="4772772" y="1930059"/>
            <a:ext cx="1268226" cy="1266019"/>
          </a:xfrm>
          <a:custGeom>
            <a:avLst/>
            <a:gdLst/>
            <a:ahLst/>
            <a:cxnLst>
              <a:cxn ang="0">
                <a:pos x="566" y="305"/>
              </a:cxn>
              <a:cxn ang="0">
                <a:pos x="694" y="286"/>
              </a:cxn>
              <a:cxn ang="0">
                <a:pos x="694" y="159"/>
              </a:cxn>
              <a:cxn ang="0">
                <a:pos x="655" y="163"/>
              </a:cxn>
              <a:cxn ang="0">
                <a:pos x="654" y="160"/>
              </a:cxn>
              <a:cxn ang="0">
                <a:pos x="584" y="0"/>
              </a:cxn>
              <a:cxn ang="0">
                <a:pos x="405" y="46"/>
              </a:cxn>
              <a:cxn ang="0">
                <a:pos x="415" y="227"/>
              </a:cxn>
              <a:cxn ang="0">
                <a:pos x="280" y="305"/>
              </a:cxn>
              <a:cxn ang="0">
                <a:pos x="278" y="302"/>
              </a:cxn>
              <a:cxn ang="0">
                <a:pos x="128" y="201"/>
              </a:cxn>
              <a:cxn ang="0">
                <a:pos x="0" y="334"/>
              </a:cxn>
              <a:cxn ang="0">
                <a:pos x="106" y="484"/>
              </a:cxn>
              <a:cxn ang="0">
                <a:pos x="24" y="642"/>
              </a:cxn>
              <a:cxn ang="0">
                <a:pos x="24" y="642"/>
              </a:cxn>
              <a:cxn ang="0">
                <a:pos x="141" y="692"/>
              </a:cxn>
              <a:cxn ang="0">
                <a:pos x="566" y="305"/>
              </a:cxn>
            </a:cxnLst>
            <a:rect l="0" t="0" r="r" b="b"/>
            <a:pathLst>
              <a:path w="694" h="692">
                <a:moveTo>
                  <a:pt x="566" y="305"/>
                </a:moveTo>
                <a:cubicBezTo>
                  <a:pt x="608" y="294"/>
                  <a:pt x="650" y="288"/>
                  <a:pt x="694" y="286"/>
                </a:cubicBezTo>
                <a:cubicBezTo>
                  <a:pt x="694" y="159"/>
                  <a:pt x="694" y="159"/>
                  <a:pt x="694" y="159"/>
                </a:cubicBezTo>
                <a:cubicBezTo>
                  <a:pt x="682" y="159"/>
                  <a:pt x="670" y="161"/>
                  <a:pt x="655" y="163"/>
                </a:cubicBezTo>
                <a:cubicBezTo>
                  <a:pt x="654" y="160"/>
                  <a:pt x="654" y="160"/>
                  <a:pt x="654" y="160"/>
                </a:cubicBezTo>
                <a:cubicBezTo>
                  <a:pt x="584" y="0"/>
                  <a:pt x="584" y="0"/>
                  <a:pt x="584" y="0"/>
                </a:cubicBezTo>
                <a:cubicBezTo>
                  <a:pt x="405" y="46"/>
                  <a:pt x="405" y="46"/>
                  <a:pt x="405" y="46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367" y="249"/>
                  <a:pt x="322" y="274"/>
                  <a:pt x="280" y="305"/>
                </a:cubicBezTo>
                <a:cubicBezTo>
                  <a:pt x="278" y="302"/>
                  <a:pt x="278" y="302"/>
                  <a:pt x="278" y="302"/>
                </a:cubicBezTo>
                <a:cubicBezTo>
                  <a:pt x="128" y="201"/>
                  <a:pt x="128" y="201"/>
                  <a:pt x="128" y="201"/>
                </a:cubicBezTo>
                <a:cubicBezTo>
                  <a:pt x="0" y="334"/>
                  <a:pt x="0" y="334"/>
                  <a:pt x="0" y="334"/>
                </a:cubicBezTo>
                <a:cubicBezTo>
                  <a:pt x="106" y="484"/>
                  <a:pt x="106" y="484"/>
                  <a:pt x="106" y="484"/>
                </a:cubicBezTo>
                <a:cubicBezTo>
                  <a:pt x="73" y="534"/>
                  <a:pt x="45" y="586"/>
                  <a:pt x="24" y="642"/>
                </a:cubicBezTo>
                <a:cubicBezTo>
                  <a:pt x="24" y="642"/>
                  <a:pt x="24" y="642"/>
                  <a:pt x="24" y="642"/>
                </a:cubicBezTo>
                <a:cubicBezTo>
                  <a:pt x="141" y="692"/>
                  <a:pt x="141" y="692"/>
                  <a:pt x="141" y="692"/>
                </a:cubicBezTo>
                <a:cubicBezTo>
                  <a:pt x="207" y="507"/>
                  <a:pt x="361" y="358"/>
                  <a:pt x="566" y="305"/>
                </a:cubicBezTo>
                <a:close/>
              </a:path>
            </a:pathLst>
          </a:custGeom>
          <a:solidFill>
            <a:srgbClr val="3498DB"/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18" name="任意多边形 17"/>
          <p:cNvSpPr/>
          <p:nvPr>
            <p:custDataLst>
              <p:tags r:id="rId10"/>
            </p:custDataLst>
          </p:nvPr>
        </p:nvSpPr>
        <p:spPr bwMode="auto">
          <a:xfrm>
            <a:off x="5037445" y="4492972"/>
            <a:ext cx="1784339" cy="741084"/>
          </a:xfrm>
          <a:custGeom>
            <a:avLst/>
            <a:gdLst/>
            <a:ahLst/>
            <a:cxnLst>
              <a:cxn ang="0">
                <a:pos x="728" y="92"/>
              </a:cxn>
              <a:cxn ang="0">
                <a:pos x="222" y="0"/>
              </a:cxn>
              <a:cxn ang="0">
                <a:pos x="0" y="210"/>
              </a:cxn>
              <a:cxn ang="0">
                <a:pos x="19" y="227"/>
              </a:cxn>
              <a:cxn ang="0">
                <a:pos x="169" y="119"/>
              </a:cxn>
              <a:cxn ang="0">
                <a:pos x="171" y="117"/>
              </a:cxn>
              <a:cxn ang="0">
                <a:pos x="274" y="174"/>
              </a:cxn>
              <a:cxn ang="0">
                <a:pos x="272" y="180"/>
              </a:cxn>
              <a:cxn ang="0">
                <a:pos x="259" y="359"/>
              </a:cxn>
              <a:cxn ang="0">
                <a:pos x="438" y="405"/>
              </a:cxn>
              <a:cxn ang="0">
                <a:pos x="517" y="237"/>
              </a:cxn>
              <a:cxn ang="0">
                <a:pos x="530" y="232"/>
              </a:cxn>
              <a:cxn ang="0">
                <a:pos x="661" y="228"/>
              </a:cxn>
              <a:cxn ang="0">
                <a:pos x="663" y="235"/>
              </a:cxn>
              <a:cxn ang="0">
                <a:pos x="706" y="383"/>
              </a:cxn>
              <a:cxn ang="0">
                <a:pos x="884" y="337"/>
              </a:cxn>
              <a:cxn ang="0">
                <a:pos x="876" y="163"/>
              </a:cxn>
              <a:cxn ang="0">
                <a:pos x="877" y="166"/>
              </a:cxn>
              <a:cxn ang="0">
                <a:pos x="976" y="115"/>
              </a:cxn>
              <a:cxn ang="0">
                <a:pos x="908" y="13"/>
              </a:cxn>
              <a:cxn ang="0">
                <a:pos x="728" y="92"/>
              </a:cxn>
            </a:cxnLst>
            <a:rect l="0" t="0" r="r" b="b"/>
            <a:pathLst>
              <a:path w="976" h="405">
                <a:moveTo>
                  <a:pt x="728" y="92"/>
                </a:moveTo>
                <a:cubicBezTo>
                  <a:pt x="547" y="139"/>
                  <a:pt x="364" y="99"/>
                  <a:pt x="222" y="0"/>
                </a:cubicBezTo>
                <a:cubicBezTo>
                  <a:pt x="0" y="210"/>
                  <a:pt x="0" y="210"/>
                  <a:pt x="0" y="210"/>
                </a:cubicBezTo>
                <a:cubicBezTo>
                  <a:pt x="19" y="227"/>
                  <a:pt x="19" y="227"/>
                  <a:pt x="19" y="227"/>
                </a:cubicBezTo>
                <a:cubicBezTo>
                  <a:pt x="169" y="119"/>
                  <a:pt x="169" y="119"/>
                  <a:pt x="169" y="119"/>
                </a:cubicBezTo>
                <a:cubicBezTo>
                  <a:pt x="171" y="117"/>
                  <a:pt x="171" y="117"/>
                  <a:pt x="171" y="117"/>
                </a:cubicBezTo>
                <a:cubicBezTo>
                  <a:pt x="204" y="139"/>
                  <a:pt x="238" y="158"/>
                  <a:pt x="274" y="174"/>
                </a:cubicBezTo>
                <a:cubicBezTo>
                  <a:pt x="272" y="180"/>
                  <a:pt x="272" y="180"/>
                  <a:pt x="272" y="180"/>
                </a:cubicBezTo>
                <a:cubicBezTo>
                  <a:pt x="259" y="359"/>
                  <a:pt x="259" y="359"/>
                  <a:pt x="259" y="359"/>
                </a:cubicBezTo>
                <a:cubicBezTo>
                  <a:pt x="438" y="405"/>
                  <a:pt x="438" y="405"/>
                  <a:pt x="438" y="405"/>
                </a:cubicBezTo>
                <a:cubicBezTo>
                  <a:pt x="517" y="237"/>
                  <a:pt x="517" y="237"/>
                  <a:pt x="517" y="237"/>
                </a:cubicBezTo>
                <a:cubicBezTo>
                  <a:pt x="530" y="232"/>
                  <a:pt x="530" y="232"/>
                  <a:pt x="530" y="232"/>
                </a:cubicBezTo>
                <a:cubicBezTo>
                  <a:pt x="569" y="235"/>
                  <a:pt x="601" y="236"/>
                  <a:pt x="661" y="228"/>
                </a:cubicBezTo>
                <a:cubicBezTo>
                  <a:pt x="663" y="235"/>
                  <a:pt x="663" y="235"/>
                  <a:pt x="663" y="235"/>
                </a:cubicBezTo>
                <a:cubicBezTo>
                  <a:pt x="706" y="383"/>
                  <a:pt x="706" y="383"/>
                  <a:pt x="706" y="383"/>
                </a:cubicBezTo>
                <a:cubicBezTo>
                  <a:pt x="884" y="337"/>
                  <a:pt x="884" y="337"/>
                  <a:pt x="884" y="337"/>
                </a:cubicBezTo>
                <a:cubicBezTo>
                  <a:pt x="876" y="163"/>
                  <a:pt x="876" y="163"/>
                  <a:pt x="876" y="163"/>
                </a:cubicBezTo>
                <a:cubicBezTo>
                  <a:pt x="877" y="166"/>
                  <a:pt x="877" y="166"/>
                  <a:pt x="877" y="166"/>
                </a:cubicBezTo>
                <a:cubicBezTo>
                  <a:pt x="911" y="151"/>
                  <a:pt x="944" y="134"/>
                  <a:pt x="976" y="115"/>
                </a:cubicBezTo>
                <a:cubicBezTo>
                  <a:pt x="908" y="13"/>
                  <a:pt x="908" y="13"/>
                  <a:pt x="908" y="13"/>
                </a:cubicBezTo>
                <a:cubicBezTo>
                  <a:pt x="854" y="48"/>
                  <a:pt x="794" y="75"/>
                  <a:pt x="728" y="92"/>
                </a:cubicBezTo>
                <a:close/>
              </a:path>
            </a:pathLst>
          </a:custGeom>
          <a:solidFill>
            <a:srgbClr val="69A35B"/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19" name="任意多边形 18"/>
          <p:cNvSpPr/>
          <p:nvPr>
            <p:custDataLst>
              <p:tags r:id="rId11"/>
            </p:custDataLst>
          </p:nvPr>
        </p:nvSpPr>
        <p:spPr bwMode="auto">
          <a:xfrm>
            <a:off x="6775467" y="3118881"/>
            <a:ext cx="981498" cy="1738021"/>
          </a:xfrm>
          <a:custGeom>
            <a:avLst/>
            <a:gdLst/>
            <a:ahLst/>
            <a:cxnLst>
              <a:cxn ang="0">
                <a:pos x="364" y="260"/>
              </a:cxn>
              <a:cxn ang="0">
                <a:pos x="357" y="142"/>
              </a:cxn>
              <a:cxn ang="0">
                <a:pos x="361" y="140"/>
              </a:cxn>
              <a:cxn ang="0">
                <a:pos x="519" y="55"/>
              </a:cxn>
              <a:cxn ang="0">
                <a:pos x="501" y="0"/>
              </a:cxn>
              <a:cxn ang="0">
                <a:pos x="214" y="80"/>
              </a:cxn>
              <a:cxn ang="0">
                <a:pos x="219" y="95"/>
              </a:cxn>
              <a:cxn ang="0">
                <a:pos x="0" y="735"/>
              </a:cxn>
              <a:cxn ang="0">
                <a:pos x="85" y="862"/>
              </a:cxn>
              <a:cxn ang="0">
                <a:pos x="215" y="951"/>
              </a:cxn>
              <a:cxn ang="0">
                <a:pos x="343" y="818"/>
              </a:cxn>
              <a:cxn ang="0">
                <a:pos x="237" y="666"/>
              </a:cxn>
              <a:cxn ang="0">
                <a:pos x="236" y="665"/>
              </a:cxn>
              <a:cxn ang="0">
                <a:pos x="318" y="507"/>
              </a:cxn>
              <a:cxn ang="0">
                <a:pos x="324" y="508"/>
              </a:cxn>
              <a:cxn ang="0">
                <a:pos x="503" y="510"/>
              </a:cxn>
              <a:cxn ang="0">
                <a:pos x="537" y="328"/>
              </a:cxn>
              <a:cxn ang="0">
                <a:pos x="365" y="260"/>
              </a:cxn>
              <a:cxn ang="0">
                <a:pos x="364" y="260"/>
              </a:cxn>
            </a:cxnLst>
            <a:rect l="0" t="0" r="r" b="b"/>
            <a:pathLst>
              <a:path w="537" h="951">
                <a:moveTo>
                  <a:pt x="364" y="260"/>
                </a:moveTo>
                <a:cubicBezTo>
                  <a:pt x="365" y="221"/>
                  <a:pt x="363" y="181"/>
                  <a:pt x="357" y="142"/>
                </a:cubicBezTo>
                <a:cubicBezTo>
                  <a:pt x="361" y="140"/>
                  <a:pt x="361" y="140"/>
                  <a:pt x="361" y="140"/>
                </a:cubicBezTo>
                <a:cubicBezTo>
                  <a:pt x="519" y="55"/>
                  <a:pt x="519" y="55"/>
                  <a:pt x="519" y="55"/>
                </a:cubicBezTo>
                <a:cubicBezTo>
                  <a:pt x="501" y="0"/>
                  <a:pt x="501" y="0"/>
                  <a:pt x="501" y="0"/>
                </a:cubicBezTo>
                <a:cubicBezTo>
                  <a:pt x="214" y="80"/>
                  <a:pt x="214" y="80"/>
                  <a:pt x="214" y="80"/>
                </a:cubicBezTo>
                <a:cubicBezTo>
                  <a:pt x="216" y="85"/>
                  <a:pt x="217" y="90"/>
                  <a:pt x="219" y="95"/>
                </a:cubicBezTo>
                <a:cubicBezTo>
                  <a:pt x="282" y="340"/>
                  <a:pt x="188" y="589"/>
                  <a:pt x="0" y="735"/>
                </a:cubicBezTo>
                <a:cubicBezTo>
                  <a:pt x="85" y="862"/>
                  <a:pt x="85" y="862"/>
                  <a:pt x="85" y="862"/>
                </a:cubicBezTo>
                <a:cubicBezTo>
                  <a:pt x="215" y="951"/>
                  <a:pt x="215" y="951"/>
                  <a:pt x="215" y="951"/>
                </a:cubicBezTo>
                <a:cubicBezTo>
                  <a:pt x="343" y="818"/>
                  <a:pt x="343" y="818"/>
                  <a:pt x="343" y="818"/>
                </a:cubicBezTo>
                <a:cubicBezTo>
                  <a:pt x="237" y="666"/>
                  <a:pt x="237" y="666"/>
                  <a:pt x="237" y="666"/>
                </a:cubicBezTo>
                <a:cubicBezTo>
                  <a:pt x="236" y="665"/>
                  <a:pt x="236" y="665"/>
                  <a:pt x="236" y="665"/>
                </a:cubicBezTo>
                <a:cubicBezTo>
                  <a:pt x="269" y="616"/>
                  <a:pt x="297" y="563"/>
                  <a:pt x="318" y="507"/>
                </a:cubicBezTo>
                <a:cubicBezTo>
                  <a:pt x="324" y="508"/>
                  <a:pt x="324" y="508"/>
                  <a:pt x="324" y="508"/>
                </a:cubicBezTo>
                <a:cubicBezTo>
                  <a:pt x="503" y="510"/>
                  <a:pt x="503" y="510"/>
                  <a:pt x="503" y="510"/>
                </a:cubicBezTo>
                <a:cubicBezTo>
                  <a:pt x="537" y="328"/>
                  <a:pt x="537" y="328"/>
                  <a:pt x="537" y="328"/>
                </a:cubicBezTo>
                <a:cubicBezTo>
                  <a:pt x="365" y="260"/>
                  <a:pt x="365" y="260"/>
                  <a:pt x="365" y="260"/>
                </a:cubicBezTo>
                <a:lnTo>
                  <a:pt x="364" y="260"/>
                </a:lnTo>
                <a:close/>
              </a:path>
            </a:pathLst>
          </a:custGeom>
          <a:solidFill>
            <a:srgbClr val="1F74AD"/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29" name="任意多边形 28"/>
          <p:cNvSpPr/>
          <p:nvPr>
            <p:custDataLst>
              <p:tags r:id="rId12"/>
            </p:custDataLst>
          </p:nvPr>
        </p:nvSpPr>
        <p:spPr bwMode="auto">
          <a:xfrm>
            <a:off x="4951430" y="2441760"/>
            <a:ext cx="2273984" cy="2273983"/>
          </a:xfrm>
          <a:custGeom>
            <a:avLst/>
            <a:gdLst/>
            <a:ahLst/>
            <a:cxnLst>
              <a:cxn ang="0">
                <a:pos x="1116" y="391"/>
              </a:cxn>
              <a:cxn ang="0">
                <a:pos x="391" y="127"/>
              </a:cxn>
              <a:cxn ang="0">
                <a:pos x="127" y="851"/>
              </a:cxn>
              <a:cxn ang="0">
                <a:pos x="851" y="1115"/>
              </a:cxn>
              <a:cxn ang="0">
                <a:pos x="1116" y="391"/>
              </a:cxn>
            </a:cxnLst>
            <a:rect l="0" t="0" r="r" b="b"/>
            <a:pathLst>
              <a:path w="1243" h="1243">
                <a:moveTo>
                  <a:pt x="1116" y="391"/>
                </a:moveTo>
                <a:cubicBezTo>
                  <a:pt x="989" y="118"/>
                  <a:pt x="664" y="0"/>
                  <a:pt x="391" y="127"/>
                </a:cubicBezTo>
                <a:cubicBezTo>
                  <a:pt x="118" y="254"/>
                  <a:pt x="0" y="578"/>
                  <a:pt x="127" y="851"/>
                </a:cubicBezTo>
                <a:cubicBezTo>
                  <a:pt x="254" y="1124"/>
                  <a:pt x="579" y="1243"/>
                  <a:pt x="851" y="1115"/>
                </a:cubicBezTo>
                <a:cubicBezTo>
                  <a:pt x="1124" y="988"/>
                  <a:pt x="1243" y="664"/>
                  <a:pt x="1116" y="391"/>
                </a:cubicBezTo>
                <a:close/>
              </a:path>
            </a:pathLst>
          </a:custGeom>
          <a:solidFill>
            <a:srgbClr val="1F74AD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31" name="任意多边形 30"/>
          <p:cNvSpPr/>
          <p:nvPr>
            <p:custDataLst>
              <p:tags r:id="rId13"/>
            </p:custDataLst>
          </p:nvPr>
        </p:nvSpPr>
        <p:spPr bwMode="auto">
          <a:xfrm>
            <a:off x="5517068" y="3001427"/>
            <a:ext cx="1182522" cy="744548"/>
          </a:xfrm>
          <a:custGeom>
            <a:avLst/>
            <a:gdLst/>
            <a:ahLst/>
            <a:cxnLst>
              <a:cxn ang="0">
                <a:pos x="880" y="447"/>
              </a:cxn>
              <a:cxn ang="0">
                <a:pos x="879" y="427"/>
              </a:cxn>
              <a:cxn ang="0">
                <a:pos x="431" y="0"/>
              </a:cxn>
              <a:cxn ang="0">
                <a:pos x="3" y="317"/>
              </a:cxn>
              <a:cxn ang="0">
                <a:pos x="0" y="326"/>
              </a:cxn>
              <a:cxn ang="0">
                <a:pos x="108" y="326"/>
              </a:cxn>
              <a:cxn ang="0">
                <a:pos x="109" y="322"/>
              </a:cxn>
              <a:cxn ang="0">
                <a:pos x="431" y="102"/>
              </a:cxn>
              <a:cxn ang="0">
                <a:pos x="776" y="424"/>
              </a:cxn>
              <a:cxn ang="0">
                <a:pos x="778" y="447"/>
              </a:cxn>
              <a:cxn ang="0">
                <a:pos x="729" y="447"/>
              </a:cxn>
              <a:cxn ang="0">
                <a:pos x="826" y="580"/>
              </a:cxn>
              <a:cxn ang="0">
                <a:pos x="921" y="447"/>
              </a:cxn>
              <a:cxn ang="0">
                <a:pos x="880" y="447"/>
              </a:cxn>
            </a:cxnLst>
            <a:rect l="0" t="0" r="r" b="b"/>
            <a:pathLst>
              <a:path w="921" h="580">
                <a:moveTo>
                  <a:pt x="880" y="447"/>
                </a:moveTo>
                <a:cubicBezTo>
                  <a:pt x="879" y="427"/>
                  <a:pt x="879" y="427"/>
                  <a:pt x="879" y="427"/>
                </a:cubicBezTo>
                <a:cubicBezTo>
                  <a:pt x="867" y="187"/>
                  <a:pt x="670" y="0"/>
                  <a:pt x="431" y="0"/>
                </a:cubicBezTo>
                <a:cubicBezTo>
                  <a:pt x="236" y="0"/>
                  <a:pt x="60" y="130"/>
                  <a:pt x="3" y="317"/>
                </a:cubicBezTo>
                <a:cubicBezTo>
                  <a:pt x="0" y="326"/>
                  <a:pt x="0" y="326"/>
                  <a:pt x="0" y="326"/>
                </a:cubicBezTo>
                <a:cubicBezTo>
                  <a:pt x="108" y="326"/>
                  <a:pt x="108" y="326"/>
                  <a:pt x="108" y="326"/>
                </a:cubicBezTo>
                <a:cubicBezTo>
                  <a:pt x="109" y="322"/>
                  <a:pt x="109" y="322"/>
                  <a:pt x="109" y="322"/>
                </a:cubicBezTo>
                <a:cubicBezTo>
                  <a:pt x="162" y="188"/>
                  <a:pt x="288" y="102"/>
                  <a:pt x="431" y="102"/>
                </a:cubicBezTo>
                <a:cubicBezTo>
                  <a:pt x="612" y="102"/>
                  <a:pt x="763" y="244"/>
                  <a:pt x="776" y="424"/>
                </a:cubicBezTo>
                <a:cubicBezTo>
                  <a:pt x="778" y="447"/>
                  <a:pt x="778" y="447"/>
                  <a:pt x="778" y="447"/>
                </a:cubicBezTo>
                <a:cubicBezTo>
                  <a:pt x="729" y="447"/>
                  <a:pt x="729" y="447"/>
                  <a:pt x="729" y="447"/>
                </a:cubicBezTo>
                <a:cubicBezTo>
                  <a:pt x="826" y="580"/>
                  <a:pt x="826" y="580"/>
                  <a:pt x="826" y="580"/>
                </a:cubicBezTo>
                <a:cubicBezTo>
                  <a:pt x="921" y="447"/>
                  <a:pt x="921" y="447"/>
                  <a:pt x="921" y="447"/>
                </a:cubicBezTo>
                <a:lnTo>
                  <a:pt x="880" y="447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32" name="任意多边形 31"/>
          <p:cNvSpPr/>
          <p:nvPr>
            <p:custDataLst>
              <p:tags r:id="rId14"/>
            </p:custDataLst>
          </p:nvPr>
        </p:nvSpPr>
        <p:spPr bwMode="auto">
          <a:xfrm>
            <a:off x="5477253" y="3594677"/>
            <a:ext cx="1075018" cy="561397"/>
          </a:xfrm>
          <a:custGeom>
            <a:avLst/>
            <a:gdLst/>
            <a:ahLst/>
            <a:cxnLst>
              <a:cxn ang="0">
                <a:pos x="704" y="235"/>
              </a:cxn>
              <a:cxn ang="0">
                <a:pos x="462" y="334"/>
              </a:cxn>
              <a:cxn ang="0">
                <a:pos x="166" y="166"/>
              </a:cxn>
              <a:cxn ang="0">
                <a:pos x="147" y="134"/>
              </a:cxn>
              <a:cxn ang="0">
                <a:pos x="192" y="134"/>
              </a:cxn>
              <a:cxn ang="0">
                <a:pos x="95" y="0"/>
              </a:cxn>
              <a:cxn ang="0">
                <a:pos x="0" y="134"/>
              </a:cxn>
              <a:cxn ang="0">
                <a:pos x="38" y="134"/>
              </a:cxn>
              <a:cxn ang="0">
                <a:pos x="43" y="147"/>
              </a:cxn>
              <a:cxn ang="0">
                <a:pos x="462" y="436"/>
              </a:cxn>
              <a:cxn ang="0">
                <a:pos x="830" y="244"/>
              </a:cxn>
              <a:cxn ang="0">
                <a:pos x="838" y="233"/>
              </a:cxn>
              <a:cxn ang="0">
                <a:pos x="706" y="233"/>
              </a:cxn>
              <a:cxn ang="0">
                <a:pos x="704" y="235"/>
              </a:cxn>
            </a:cxnLst>
            <a:rect l="0" t="0" r="r" b="b"/>
            <a:pathLst>
              <a:path w="838" h="436">
                <a:moveTo>
                  <a:pt x="704" y="235"/>
                </a:moveTo>
                <a:cubicBezTo>
                  <a:pt x="640" y="298"/>
                  <a:pt x="551" y="334"/>
                  <a:pt x="462" y="334"/>
                </a:cubicBezTo>
                <a:cubicBezTo>
                  <a:pt x="342" y="334"/>
                  <a:pt x="228" y="270"/>
                  <a:pt x="166" y="166"/>
                </a:cubicBezTo>
                <a:cubicBezTo>
                  <a:pt x="147" y="134"/>
                  <a:pt x="147" y="134"/>
                  <a:pt x="147" y="134"/>
                </a:cubicBezTo>
                <a:cubicBezTo>
                  <a:pt x="192" y="134"/>
                  <a:pt x="192" y="134"/>
                  <a:pt x="192" y="134"/>
                </a:cubicBezTo>
                <a:cubicBezTo>
                  <a:pt x="95" y="0"/>
                  <a:pt x="95" y="0"/>
                  <a:pt x="95" y="0"/>
                </a:cubicBezTo>
                <a:cubicBezTo>
                  <a:pt x="0" y="134"/>
                  <a:pt x="0" y="134"/>
                  <a:pt x="0" y="13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3" y="147"/>
                  <a:pt x="43" y="147"/>
                  <a:pt x="43" y="147"/>
                </a:cubicBezTo>
                <a:cubicBezTo>
                  <a:pt x="109" y="320"/>
                  <a:pt x="278" y="436"/>
                  <a:pt x="462" y="436"/>
                </a:cubicBezTo>
                <a:cubicBezTo>
                  <a:pt x="609" y="436"/>
                  <a:pt x="746" y="364"/>
                  <a:pt x="830" y="244"/>
                </a:cubicBezTo>
                <a:cubicBezTo>
                  <a:pt x="838" y="233"/>
                  <a:pt x="838" y="233"/>
                  <a:pt x="838" y="233"/>
                </a:cubicBezTo>
                <a:cubicBezTo>
                  <a:pt x="706" y="233"/>
                  <a:pt x="706" y="233"/>
                  <a:pt x="706" y="233"/>
                </a:cubicBezTo>
                <a:lnTo>
                  <a:pt x="704" y="235"/>
                </a:lnTo>
                <a:close/>
              </a:path>
            </a:pathLst>
          </a:custGeom>
          <a:solidFill>
            <a:srgbClr val="1F74AD">
              <a:lumMod val="75000"/>
            </a:srgbClr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20" name="任意多边形 19"/>
          <p:cNvSpPr/>
          <p:nvPr>
            <p:custDataLst>
              <p:tags r:id="rId15"/>
            </p:custDataLst>
          </p:nvPr>
        </p:nvSpPr>
        <p:spPr bwMode="auto">
          <a:xfrm>
            <a:off x="5704203" y="3232356"/>
            <a:ext cx="724642" cy="704733"/>
          </a:xfrm>
          <a:custGeom>
            <a:avLst/>
            <a:gdLst/>
            <a:ahLst/>
            <a:cxnLst>
              <a:cxn ang="0">
                <a:pos x="0" y="227"/>
              </a:cxn>
              <a:cxn ang="0">
                <a:pos x="0" y="327"/>
              </a:cxn>
              <a:cxn ang="0">
                <a:pos x="46" y="327"/>
              </a:cxn>
              <a:cxn ang="0">
                <a:pos x="80" y="407"/>
              </a:cxn>
              <a:cxn ang="0">
                <a:pos x="48" y="439"/>
              </a:cxn>
              <a:cxn ang="0">
                <a:pos x="119" y="510"/>
              </a:cxn>
              <a:cxn ang="0">
                <a:pos x="151" y="478"/>
              </a:cxn>
              <a:cxn ang="0">
                <a:pos x="230" y="511"/>
              </a:cxn>
              <a:cxn ang="0">
                <a:pos x="230" y="550"/>
              </a:cxn>
              <a:cxn ang="0">
                <a:pos x="330" y="550"/>
              </a:cxn>
              <a:cxn ang="0">
                <a:pos x="330" y="512"/>
              </a:cxn>
              <a:cxn ang="0">
                <a:pos x="414" y="478"/>
              </a:cxn>
              <a:cxn ang="0">
                <a:pos x="444" y="509"/>
              </a:cxn>
              <a:cxn ang="0">
                <a:pos x="515" y="438"/>
              </a:cxn>
              <a:cxn ang="0">
                <a:pos x="485" y="408"/>
              </a:cxn>
              <a:cxn ang="0">
                <a:pos x="520" y="327"/>
              </a:cxn>
              <a:cxn ang="0">
                <a:pos x="564" y="327"/>
              </a:cxn>
              <a:cxn ang="0">
                <a:pos x="564" y="227"/>
              </a:cxn>
              <a:cxn ang="0">
                <a:pos x="521" y="227"/>
              </a:cxn>
              <a:cxn ang="0">
                <a:pos x="486" y="143"/>
              </a:cxn>
              <a:cxn ang="0">
                <a:pos x="518" y="111"/>
              </a:cxn>
              <a:cxn ang="0">
                <a:pos x="447" y="40"/>
              </a:cxn>
              <a:cxn ang="0">
                <a:pos x="415" y="72"/>
              </a:cxn>
              <a:cxn ang="0">
                <a:pos x="330" y="38"/>
              </a:cxn>
              <a:cxn ang="0">
                <a:pos x="330" y="0"/>
              </a:cxn>
              <a:cxn ang="0">
                <a:pos x="230" y="0"/>
              </a:cxn>
              <a:cxn ang="0">
                <a:pos x="230" y="39"/>
              </a:cxn>
              <a:cxn ang="0">
                <a:pos x="150" y="73"/>
              </a:cxn>
              <a:cxn ang="0">
                <a:pos x="116" y="39"/>
              </a:cxn>
              <a:cxn ang="0">
                <a:pos x="45" y="110"/>
              </a:cxn>
              <a:cxn ang="0">
                <a:pos x="79" y="144"/>
              </a:cxn>
              <a:cxn ang="0">
                <a:pos x="45" y="227"/>
              </a:cxn>
              <a:cxn ang="0">
                <a:pos x="0" y="227"/>
              </a:cxn>
              <a:cxn ang="0">
                <a:pos x="283" y="104"/>
              </a:cxn>
              <a:cxn ang="0">
                <a:pos x="456" y="275"/>
              </a:cxn>
              <a:cxn ang="0">
                <a:pos x="283" y="446"/>
              </a:cxn>
              <a:cxn ang="0">
                <a:pos x="110" y="275"/>
              </a:cxn>
              <a:cxn ang="0">
                <a:pos x="283" y="104"/>
              </a:cxn>
            </a:cxnLst>
            <a:rect l="0" t="0" r="r" b="b"/>
            <a:pathLst>
              <a:path w="564" h="550">
                <a:moveTo>
                  <a:pt x="0" y="227"/>
                </a:moveTo>
                <a:cubicBezTo>
                  <a:pt x="0" y="327"/>
                  <a:pt x="0" y="327"/>
                  <a:pt x="0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52" y="356"/>
                  <a:pt x="64" y="383"/>
                  <a:pt x="80" y="407"/>
                </a:cubicBezTo>
                <a:cubicBezTo>
                  <a:pt x="48" y="439"/>
                  <a:pt x="48" y="439"/>
                  <a:pt x="48" y="439"/>
                </a:cubicBezTo>
                <a:cubicBezTo>
                  <a:pt x="119" y="510"/>
                  <a:pt x="119" y="510"/>
                  <a:pt x="119" y="510"/>
                </a:cubicBezTo>
                <a:cubicBezTo>
                  <a:pt x="151" y="478"/>
                  <a:pt x="151" y="478"/>
                  <a:pt x="151" y="478"/>
                </a:cubicBezTo>
                <a:cubicBezTo>
                  <a:pt x="175" y="493"/>
                  <a:pt x="202" y="504"/>
                  <a:pt x="230" y="511"/>
                </a:cubicBezTo>
                <a:cubicBezTo>
                  <a:pt x="230" y="550"/>
                  <a:pt x="230" y="550"/>
                  <a:pt x="230" y="550"/>
                </a:cubicBezTo>
                <a:cubicBezTo>
                  <a:pt x="330" y="550"/>
                  <a:pt x="330" y="550"/>
                  <a:pt x="330" y="550"/>
                </a:cubicBezTo>
                <a:cubicBezTo>
                  <a:pt x="330" y="512"/>
                  <a:pt x="330" y="512"/>
                  <a:pt x="330" y="512"/>
                </a:cubicBezTo>
                <a:cubicBezTo>
                  <a:pt x="360" y="506"/>
                  <a:pt x="389" y="494"/>
                  <a:pt x="414" y="478"/>
                </a:cubicBezTo>
                <a:cubicBezTo>
                  <a:pt x="444" y="509"/>
                  <a:pt x="444" y="509"/>
                  <a:pt x="444" y="509"/>
                </a:cubicBezTo>
                <a:cubicBezTo>
                  <a:pt x="515" y="438"/>
                  <a:pt x="515" y="438"/>
                  <a:pt x="515" y="438"/>
                </a:cubicBezTo>
                <a:cubicBezTo>
                  <a:pt x="485" y="408"/>
                  <a:pt x="485" y="408"/>
                  <a:pt x="485" y="408"/>
                </a:cubicBezTo>
                <a:cubicBezTo>
                  <a:pt x="502" y="384"/>
                  <a:pt x="514" y="356"/>
                  <a:pt x="520" y="327"/>
                </a:cubicBezTo>
                <a:cubicBezTo>
                  <a:pt x="564" y="327"/>
                  <a:pt x="564" y="327"/>
                  <a:pt x="564" y="327"/>
                </a:cubicBezTo>
                <a:cubicBezTo>
                  <a:pt x="564" y="227"/>
                  <a:pt x="564" y="227"/>
                  <a:pt x="564" y="227"/>
                </a:cubicBezTo>
                <a:cubicBezTo>
                  <a:pt x="521" y="227"/>
                  <a:pt x="521" y="227"/>
                  <a:pt x="521" y="227"/>
                </a:cubicBezTo>
                <a:cubicBezTo>
                  <a:pt x="515" y="196"/>
                  <a:pt x="503" y="168"/>
                  <a:pt x="486" y="143"/>
                </a:cubicBezTo>
                <a:cubicBezTo>
                  <a:pt x="518" y="111"/>
                  <a:pt x="518" y="111"/>
                  <a:pt x="518" y="111"/>
                </a:cubicBezTo>
                <a:cubicBezTo>
                  <a:pt x="447" y="40"/>
                  <a:pt x="447" y="40"/>
                  <a:pt x="447" y="40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9" y="56"/>
                  <a:pt x="361" y="44"/>
                  <a:pt x="330" y="38"/>
                </a:cubicBezTo>
                <a:cubicBezTo>
                  <a:pt x="330" y="0"/>
                  <a:pt x="330" y="0"/>
                  <a:pt x="330" y="0"/>
                </a:cubicBezTo>
                <a:cubicBezTo>
                  <a:pt x="230" y="0"/>
                  <a:pt x="230" y="0"/>
                  <a:pt x="230" y="0"/>
                </a:cubicBezTo>
                <a:cubicBezTo>
                  <a:pt x="230" y="39"/>
                  <a:pt x="230" y="39"/>
                  <a:pt x="230" y="39"/>
                </a:cubicBezTo>
                <a:cubicBezTo>
                  <a:pt x="201" y="46"/>
                  <a:pt x="174" y="57"/>
                  <a:pt x="150" y="73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79" y="144"/>
                  <a:pt x="79" y="144"/>
                  <a:pt x="79" y="144"/>
                </a:cubicBezTo>
                <a:cubicBezTo>
                  <a:pt x="63" y="169"/>
                  <a:pt x="51" y="197"/>
                  <a:pt x="45" y="227"/>
                </a:cubicBezTo>
                <a:lnTo>
                  <a:pt x="0" y="227"/>
                </a:lnTo>
                <a:close/>
                <a:moveTo>
                  <a:pt x="283" y="104"/>
                </a:moveTo>
                <a:cubicBezTo>
                  <a:pt x="378" y="104"/>
                  <a:pt x="456" y="181"/>
                  <a:pt x="456" y="275"/>
                </a:cubicBezTo>
                <a:cubicBezTo>
                  <a:pt x="456" y="369"/>
                  <a:pt x="378" y="446"/>
                  <a:pt x="283" y="446"/>
                </a:cubicBezTo>
                <a:cubicBezTo>
                  <a:pt x="188" y="446"/>
                  <a:pt x="110" y="369"/>
                  <a:pt x="110" y="275"/>
                </a:cubicBezTo>
                <a:cubicBezTo>
                  <a:pt x="110" y="181"/>
                  <a:pt x="188" y="104"/>
                  <a:pt x="283" y="104"/>
                </a:cubicBezTo>
                <a:close/>
              </a:path>
            </a:pathLst>
          </a:custGeom>
          <a:solidFill>
            <a:srgbClr val="1F74AD">
              <a:lumMod val="75000"/>
            </a:srgbClr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21" name="任意多边形 20"/>
          <p:cNvSpPr/>
          <p:nvPr>
            <p:custDataLst>
              <p:tags r:id="rId16"/>
            </p:custDataLst>
          </p:nvPr>
        </p:nvSpPr>
        <p:spPr bwMode="auto">
          <a:xfrm>
            <a:off x="5895317" y="3419489"/>
            <a:ext cx="338433" cy="330468"/>
          </a:xfrm>
          <a:custGeom>
            <a:avLst/>
            <a:gdLst/>
            <a:ahLst/>
            <a:cxnLst>
              <a:cxn ang="0">
                <a:pos x="131" y="259"/>
              </a:cxn>
              <a:cxn ang="0">
                <a:pos x="261" y="129"/>
              </a:cxn>
              <a:cxn ang="0">
                <a:pos x="131" y="0"/>
              </a:cxn>
              <a:cxn ang="0">
                <a:pos x="0" y="129"/>
              </a:cxn>
              <a:cxn ang="0">
                <a:pos x="131" y="259"/>
              </a:cxn>
              <a:cxn ang="0">
                <a:pos x="131" y="42"/>
              </a:cxn>
              <a:cxn ang="0">
                <a:pos x="219" y="129"/>
              </a:cxn>
              <a:cxn ang="0">
                <a:pos x="131" y="217"/>
              </a:cxn>
              <a:cxn ang="0">
                <a:pos x="42" y="129"/>
              </a:cxn>
              <a:cxn ang="0">
                <a:pos x="131" y="42"/>
              </a:cxn>
            </a:cxnLst>
            <a:rect l="0" t="0" r="r" b="b"/>
            <a:pathLst>
              <a:path w="261" h="259">
                <a:moveTo>
                  <a:pt x="131" y="259"/>
                </a:moveTo>
                <a:cubicBezTo>
                  <a:pt x="203" y="259"/>
                  <a:pt x="261" y="201"/>
                  <a:pt x="261" y="129"/>
                </a:cubicBezTo>
                <a:cubicBezTo>
                  <a:pt x="261" y="58"/>
                  <a:pt x="203" y="0"/>
                  <a:pt x="131" y="0"/>
                </a:cubicBezTo>
                <a:cubicBezTo>
                  <a:pt x="58" y="0"/>
                  <a:pt x="0" y="58"/>
                  <a:pt x="0" y="129"/>
                </a:cubicBezTo>
                <a:cubicBezTo>
                  <a:pt x="0" y="201"/>
                  <a:pt x="58" y="259"/>
                  <a:pt x="131" y="259"/>
                </a:cubicBezTo>
                <a:close/>
                <a:moveTo>
                  <a:pt x="131" y="42"/>
                </a:moveTo>
                <a:cubicBezTo>
                  <a:pt x="179" y="42"/>
                  <a:pt x="219" y="81"/>
                  <a:pt x="219" y="129"/>
                </a:cubicBezTo>
                <a:cubicBezTo>
                  <a:pt x="219" y="177"/>
                  <a:pt x="179" y="217"/>
                  <a:pt x="131" y="217"/>
                </a:cubicBezTo>
                <a:cubicBezTo>
                  <a:pt x="82" y="217"/>
                  <a:pt x="42" y="177"/>
                  <a:pt x="42" y="129"/>
                </a:cubicBezTo>
                <a:cubicBezTo>
                  <a:pt x="42" y="81"/>
                  <a:pt x="82" y="42"/>
                  <a:pt x="131" y="42"/>
                </a:cubicBezTo>
                <a:close/>
              </a:path>
            </a:pathLst>
          </a:custGeom>
          <a:solidFill>
            <a:srgbClr val="1F74AD">
              <a:lumMod val="75000"/>
            </a:srgbClr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22" name="椭圆 21"/>
          <p:cNvSpPr/>
          <p:nvPr>
            <p:custDataLst>
              <p:tags r:id="rId17"/>
            </p:custDataLst>
          </p:nvPr>
        </p:nvSpPr>
        <p:spPr bwMode="auto">
          <a:xfrm>
            <a:off x="6006800" y="3526989"/>
            <a:ext cx="119446" cy="115466"/>
          </a:xfrm>
          <a:prstGeom prst="ellipse">
            <a:avLst/>
          </a:prstGeom>
          <a:solidFill>
            <a:srgbClr val="1F74AD">
              <a:lumMod val="75000"/>
            </a:srgbClr>
          </a:solidFill>
          <a:ln w="9525">
            <a:noFill/>
            <a:round/>
          </a:ln>
        </p:spPr>
        <p:txBody>
          <a:bodyPr anchor="ctr"/>
          <a:p>
            <a:pPr algn="ctr">
              <a:lnSpc>
                <a:spcPct val="130000"/>
              </a:lnSpc>
            </a:pPr>
          </a:p>
        </p:txBody>
      </p:sp>
      <p:sp>
        <p:nvSpPr>
          <p:cNvPr id="27" name="文本框 26"/>
          <p:cNvSpPr txBox="1"/>
          <p:nvPr>
            <p:custDataLst>
              <p:tags r:id="rId18"/>
            </p:custDataLst>
          </p:nvPr>
        </p:nvSpPr>
        <p:spPr bwMode="auto">
          <a:xfrm>
            <a:off x="108585" y="1722755"/>
            <a:ext cx="3893185" cy="477520"/>
          </a:xfrm>
          <a:prstGeom prst="rect">
            <a:avLst/>
          </a:prstGeom>
          <a:noFill/>
        </p:spPr>
        <p:txBody>
          <a:bodyPr wrap="square" lIns="90000" tIns="46800" rIns="90000" bIns="0" anchor="ctr"/>
          <a:p>
            <a:pPr algn="l">
              <a:lnSpc>
                <a:spcPct val="120000"/>
              </a:lnSpc>
            </a:pPr>
            <a:r>
              <a:rPr lang="zh-CN" altLang="en-US" sz="1600" b="1" spc="3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1. 当前我国创业环境存在的问题</a:t>
            </a:r>
            <a:endParaRPr lang="zh-CN" altLang="en-US" sz="1600" b="1" spc="3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19"/>
            </p:custDataLst>
          </p:nvPr>
        </p:nvSpPr>
        <p:spPr bwMode="auto">
          <a:xfrm>
            <a:off x="108585" y="2207260"/>
            <a:ext cx="4311650" cy="3027045"/>
          </a:xfrm>
          <a:prstGeom prst="rect">
            <a:avLst/>
          </a:prstGeom>
          <a:noFill/>
        </p:spPr>
        <p:txBody>
          <a:bodyPr wrap="square" lIns="90000" tIns="0" rIns="90000" bIns="46800"/>
          <a:p>
            <a:pPr algn="l" fontAlgn="auto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（1）市场竞争制度不完善极大地压缩了创业的空间。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（2）创业成本高抑制了大众创业的热情。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（3）创业法制环境不健全加大了创业的风险。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（4）创业教育不足导致创业意识和创业人才缺乏。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0"/>
            </p:custDataLst>
          </p:nvPr>
        </p:nvSpPr>
        <p:spPr bwMode="auto">
          <a:xfrm>
            <a:off x="8383905" y="1692275"/>
            <a:ext cx="3230880" cy="477520"/>
          </a:xfrm>
          <a:prstGeom prst="rect">
            <a:avLst/>
          </a:prstGeom>
          <a:noFill/>
        </p:spPr>
        <p:txBody>
          <a:bodyPr wrap="square" lIns="90000" tIns="46800" rIns="90000" bIns="0" anchor="ctr">
            <a:normAutofit fontScale="90000"/>
          </a:bodyPr>
          <a:p>
            <a:pPr>
              <a:lnSpc>
                <a:spcPct val="120000"/>
              </a:lnSpc>
            </a:pPr>
            <a:r>
              <a:rPr lang="zh-CN" altLang="en-US" b="1" spc="3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2. 大学生创业的有利环境</a:t>
            </a:r>
            <a:endParaRPr lang="zh-CN" altLang="en-US" b="1" spc="3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21"/>
            </p:custDataLst>
          </p:nvPr>
        </p:nvSpPr>
        <p:spPr bwMode="auto">
          <a:xfrm>
            <a:off x="8383905" y="2192020"/>
            <a:ext cx="3572510" cy="1674495"/>
          </a:xfrm>
          <a:prstGeom prst="rect">
            <a:avLst/>
          </a:prstGeom>
          <a:noFill/>
        </p:spPr>
        <p:txBody>
          <a:bodyPr wrap="square" lIns="90000" tIns="0" rIns="90000" bIns="46800"/>
          <a:p>
            <a:pPr fontAlgn="auto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（1）政府政策的鼓励。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（2）改革和发展蕴藏着创业生机。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（3）知识经济时代提供了更好的创业途径。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2"/>
            </p:custDataLst>
          </p:nvPr>
        </p:nvSpPr>
        <p:spPr bwMode="auto">
          <a:xfrm>
            <a:off x="7503160" y="4258945"/>
            <a:ext cx="3138805" cy="477520"/>
          </a:xfrm>
          <a:prstGeom prst="rect">
            <a:avLst/>
          </a:prstGeom>
          <a:noFill/>
        </p:spPr>
        <p:txBody>
          <a:bodyPr wrap="square" lIns="90000" tIns="46800" rIns="90000" bIns="0" anchor="ctr"/>
          <a:p>
            <a:pPr>
              <a:lnSpc>
                <a:spcPct val="120000"/>
              </a:lnSpc>
            </a:pPr>
            <a:r>
              <a:rPr lang="zh-CN" altLang="en-US" sz="1600" b="1" spc="3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3. 大学生创业的不利环境</a:t>
            </a:r>
            <a:endParaRPr lang="zh-CN" altLang="en-US" sz="1600" b="1" spc="3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23"/>
            </p:custDataLst>
          </p:nvPr>
        </p:nvSpPr>
        <p:spPr bwMode="auto">
          <a:xfrm>
            <a:off x="7247890" y="4715510"/>
            <a:ext cx="4388485" cy="1729740"/>
          </a:xfrm>
          <a:prstGeom prst="rect">
            <a:avLst/>
          </a:prstGeom>
          <a:noFill/>
        </p:spPr>
        <p:txBody>
          <a:bodyPr wrap="square" lIns="90000" tIns="0" rIns="90000" bIns="46800"/>
          <a:p>
            <a:pPr algn="just" fontAlgn="auto">
              <a:lnSpc>
                <a:spcPct val="150000"/>
              </a:lnSpc>
            </a:pPr>
            <a:r>
              <a:rPr lang="zh-CN" altLang="en-US" sz="1600" spc="15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大学生创业的一个通病就是盲目跟风，迷信热门。制约大学生创业的另一个问题是缺乏经验，“读万卷书不如行万里路”，作为森林王国的新一代，有理想，有抱负，但多数人好高骛远，眼高手低。</a:t>
            </a:r>
            <a:endParaRPr lang="zh-CN" altLang="en-US" sz="1600" spc="15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1162986" y="415924"/>
            <a:ext cx="4400226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defRPr/>
            </a:pPr>
            <a:r>
              <a:rPr kumimoji="0" sz="2665" i="0" u="none" strike="noStrike" cap="none" spc="0" normalizeH="0" baseline="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二、中国创业环境特点</a:t>
            </a:r>
            <a:endParaRPr kumimoji="0" lang="zh-CN" altLang="en-US" sz="2665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6185" y="415924"/>
            <a:ext cx="644977" cy="502766"/>
            <a:chOff x="8418286" y="1219200"/>
            <a:chExt cx="1368552" cy="1066800"/>
          </a:xfrm>
        </p:grpSpPr>
        <p:sp>
          <p:nvSpPr>
            <p:cNvPr id="3" name="平行四边形 2"/>
            <p:cNvSpPr/>
            <p:nvPr/>
          </p:nvSpPr>
          <p:spPr>
            <a:xfrm>
              <a:off x="8418286" y="1219200"/>
              <a:ext cx="1216152" cy="914400"/>
            </a:xfrm>
            <a:prstGeom prst="parallelogram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8570686" y="1371600"/>
              <a:ext cx="1216152" cy="914400"/>
            </a:xfrm>
            <a:prstGeom prst="parallelogram">
              <a:avLst/>
            </a:prstGeom>
            <a:solidFill>
              <a:srgbClr val="006699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091565" y="1010285"/>
            <a:ext cx="382968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i="0" dirty="0">
                <a:solidFill>
                  <a:schemeClr val="tx2"/>
                </a:solidFill>
                <a:effectLst/>
                <a:cs typeface="+mn-ea"/>
                <a:sym typeface="+mn-lt"/>
              </a:rPr>
              <a:t>（二）我国创业环境的特点</a:t>
            </a:r>
            <a:endParaRPr lang="zh-CN" altLang="en-US" sz="1400" b="0" i="0" dirty="0">
              <a:solidFill>
                <a:schemeClr val="tx2"/>
              </a:solidFill>
              <a:effectLst/>
              <a:cs typeface="+mn-ea"/>
              <a:sym typeface="+mn-lt"/>
            </a:endParaRPr>
          </a:p>
        </p:txBody>
      </p:sp>
      <p:sp>
        <p:nvSpPr>
          <p:cNvPr id="6" name="椭圆 5"/>
          <p:cNvSpPr/>
          <p:nvPr>
            <p:custDataLst>
              <p:tags r:id="rId1"/>
            </p:custDataLst>
          </p:nvPr>
        </p:nvSpPr>
        <p:spPr>
          <a:xfrm>
            <a:off x="1174812" y="2005013"/>
            <a:ext cx="1019175" cy="1019175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五角星 6"/>
          <p:cNvSpPr/>
          <p:nvPr>
            <p:custDataLst>
              <p:tags r:id="rId2"/>
            </p:custDataLst>
          </p:nvPr>
        </p:nvSpPr>
        <p:spPr>
          <a:xfrm>
            <a:off x="1298637" y="2090738"/>
            <a:ext cx="771525" cy="771525"/>
          </a:xfrm>
          <a:prstGeom prst="star5">
            <a:avLst/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92500" lnSpcReduction="10000"/>
          </a:bodyPr>
          <a:p>
            <a:pPr algn="ctr">
              <a:lnSpc>
                <a:spcPct val="140000"/>
              </a:lnSpc>
            </a:pPr>
            <a:r>
              <a:rPr lang="en-US" altLang="zh-CN" sz="1200" spc="150" dirty="0">
                <a:solidFill>
                  <a:srgbClr val="1F74AD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</a:t>
            </a:r>
            <a:endParaRPr lang="zh-CN" altLang="en-US" sz="1200" spc="150" dirty="0">
              <a:solidFill>
                <a:srgbClr val="1F74AD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>
            <a:off x="2336863" y="1781175"/>
            <a:ext cx="0" cy="1466850"/>
          </a:xfrm>
          <a:prstGeom prst="line">
            <a:avLst/>
          </a:prstGeom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444750" y="1845310"/>
            <a:ext cx="1898650" cy="133858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1600" spc="15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 群体创业潮兴起，我国进入平民创业时代</a:t>
            </a:r>
            <a:endParaRPr lang="zh-CN" altLang="en-US" sz="1600" spc="15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4718112" y="2005013"/>
            <a:ext cx="1019175" cy="1019175"/>
          </a:xfrm>
          <a:prstGeom prst="ellips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五角星 8"/>
          <p:cNvSpPr/>
          <p:nvPr>
            <p:custDataLst>
              <p:tags r:id="rId6"/>
            </p:custDataLst>
          </p:nvPr>
        </p:nvSpPr>
        <p:spPr>
          <a:xfrm>
            <a:off x="4841937" y="2090738"/>
            <a:ext cx="771525" cy="771525"/>
          </a:xfrm>
          <a:prstGeom prst="star5">
            <a:avLst/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92500" lnSpcReduction="10000"/>
          </a:bodyPr>
          <a:p>
            <a:pPr algn="ctr">
              <a:lnSpc>
                <a:spcPct val="140000"/>
              </a:lnSpc>
            </a:pPr>
            <a:r>
              <a:rPr lang="en-US" altLang="zh-CN" sz="1200" spc="150" dirty="0">
                <a:solidFill>
                  <a:srgbClr val="3498DB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B</a:t>
            </a:r>
            <a:endParaRPr lang="zh-CN" altLang="en-US" sz="1200" spc="150" dirty="0">
              <a:solidFill>
                <a:srgbClr val="3498DB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5880163" y="1781175"/>
            <a:ext cx="0" cy="1466850"/>
          </a:xfrm>
          <a:prstGeom prst="line">
            <a:avLst/>
          </a:prstGeom>
          <a:ln>
            <a:solidFill>
              <a:srgbClr val="3498DB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5987993" y="1845186"/>
            <a:ext cx="1485896" cy="133882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1600" spc="15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2. 创业教育蓬勃开展</a:t>
            </a:r>
            <a:endParaRPr lang="zh-CN" altLang="en-US" sz="1600" spc="15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9"/>
            </p:custDataLst>
          </p:nvPr>
        </p:nvSpPr>
        <p:spPr>
          <a:xfrm>
            <a:off x="8261412" y="2005013"/>
            <a:ext cx="1019175" cy="1019175"/>
          </a:xfrm>
          <a:prstGeom prst="ellipse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五角星 29"/>
          <p:cNvSpPr/>
          <p:nvPr>
            <p:custDataLst>
              <p:tags r:id="rId10"/>
            </p:custDataLst>
          </p:nvPr>
        </p:nvSpPr>
        <p:spPr>
          <a:xfrm>
            <a:off x="8385237" y="2090738"/>
            <a:ext cx="771525" cy="771525"/>
          </a:xfrm>
          <a:prstGeom prst="star5">
            <a:avLst/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92500" lnSpcReduction="10000"/>
          </a:bodyPr>
          <a:p>
            <a:pPr algn="ctr">
              <a:lnSpc>
                <a:spcPct val="140000"/>
              </a:lnSpc>
            </a:pPr>
            <a:r>
              <a:rPr lang="en-US" altLang="zh-CN" sz="1200" spc="150" dirty="0">
                <a:solidFill>
                  <a:srgbClr val="1AA3AA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endParaRPr lang="zh-CN" altLang="en-US" sz="1200" spc="150" dirty="0">
              <a:solidFill>
                <a:srgbClr val="1AA3AA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34" name="直接连接符 33"/>
          <p:cNvCxnSpPr/>
          <p:nvPr>
            <p:custDataLst>
              <p:tags r:id="rId11"/>
            </p:custDataLst>
          </p:nvPr>
        </p:nvCxnSpPr>
        <p:spPr>
          <a:xfrm>
            <a:off x="9423463" y="1781175"/>
            <a:ext cx="0" cy="1466850"/>
          </a:xfrm>
          <a:prstGeom prst="line">
            <a:avLst/>
          </a:prstGeom>
          <a:ln>
            <a:solidFill>
              <a:srgbClr val="1AA3AA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5" name="文本框 34"/>
          <p:cNvSpPr txBox="1"/>
          <p:nvPr>
            <p:custDataLst>
              <p:tags r:id="rId12"/>
            </p:custDataLst>
          </p:nvPr>
        </p:nvSpPr>
        <p:spPr>
          <a:xfrm>
            <a:off x="9531293" y="1845186"/>
            <a:ext cx="1485896" cy="133882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1600" spc="15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3. 创业培训的多种形式和巨大作用</a:t>
            </a:r>
            <a:endParaRPr lang="zh-CN" altLang="en-US" sz="1600" spc="15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>
            <p:custDataLst>
              <p:tags r:id="rId13"/>
            </p:custDataLst>
          </p:nvPr>
        </p:nvSpPr>
        <p:spPr>
          <a:xfrm>
            <a:off x="1174812" y="3833813"/>
            <a:ext cx="1019175" cy="1019175"/>
          </a:xfrm>
          <a:prstGeom prst="ellips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五角星 36"/>
          <p:cNvSpPr/>
          <p:nvPr>
            <p:custDataLst>
              <p:tags r:id="rId14"/>
            </p:custDataLst>
          </p:nvPr>
        </p:nvSpPr>
        <p:spPr>
          <a:xfrm>
            <a:off x="1298637" y="3919538"/>
            <a:ext cx="771525" cy="771525"/>
          </a:xfrm>
          <a:prstGeom prst="star5">
            <a:avLst/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92500" lnSpcReduction="10000"/>
          </a:bodyPr>
          <a:p>
            <a:pPr algn="ctr">
              <a:lnSpc>
                <a:spcPct val="140000"/>
              </a:lnSpc>
            </a:pPr>
            <a:r>
              <a:rPr lang="en-US" altLang="zh-CN" sz="1200" spc="150" dirty="0">
                <a:solidFill>
                  <a:srgbClr val="69A35B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D</a:t>
            </a:r>
            <a:endParaRPr lang="zh-CN" altLang="en-US" sz="1200" spc="150" dirty="0">
              <a:solidFill>
                <a:srgbClr val="69A35B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0" name="直接连接符 39"/>
          <p:cNvCxnSpPr/>
          <p:nvPr>
            <p:custDataLst>
              <p:tags r:id="rId15"/>
            </p:custDataLst>
          </p:nvPr>
        </p:nvCxnSpPr>
        <p:spPr>
          <a:xfrm>
            <a:off x="2336863" y="3609975"/>
            <a:ext cx="0" cy="1466850"/>
          </a:xfrm>
          <a:prstGeom prst="line">
            <a:avLst/>
          </a:prstGeom>
          <a:ln>
            <a:solidFill>
              <a:srgbClr val="69A35B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1" name="文本框 40"/>
          <p:cNvSpPr txBox="1"/>
          <p:nvPr>
            <p:custDataLst>
              <p:tags r:id="rId16"/>
            </p:custDataLst>
          </p:nvPr>
        </p:nvSpPr>
        <p:spPr>
          <a:xfrm>
            <a:off x="2444750" y="3674110"/>
            <a:ext cx="1898650" cy="133858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4. 创业孵化器的迅速扩展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6" name="椭圆 45"/>
          <p:cNvSpPr/>
          <p:nvPr>
            <p:custDataLst>
              <p:tags r:id="rId17"/>
            </p:custDataLst>
          </p:nvPr>
        </p:nvSpPr>
        <p:spPr>
          <a:xfrm>
            <a:off x="4718112" y="3833813"/>
            <a:ext cx="1019175" cy="1019175"/>
          </a:xfrm>
          <a:prstGeom prst="ellipse">
            <a:avLst/>
          </a:prstGeom>
          <a:solidFill>
            <a:srgbClr val="9BBB5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五角星 46"/>
          <p:cNvSpPr/>
          <p:nvPr>
            <p:custDataLst>
              <p:tags r:id="rId18"/>
            </p:custDataLst>
          </p:nvPr>
        </p:nvSpPr>
        <p:spPr>
          <a:xfrm>
            <a:off x="4841937" y="3919538"/>
            <a:ext cx="771525" cy="771525"/>
          </a:xfrm>
          <a:prstGeom prst="star5">
            <a:avLst/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92500" lnSpcReduction="10000"/>
          </a:bodyPr>
          <a:p>
            <a:pPr algn="ctr">
              <a:lnSpc>
                <a:spcPct val="140000"/>
              </a:lnSpc>
            </a:pPr>
            <a:r>
              <a:rPr lang="en-US" altLang="zh-CN" sz="1200" spc="150" dirty="0">
                <a:solidFill>
                  <a:srgbClr val="9BBB59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E</a:t>
            </a:r>
            <a:endParaRPr lang="zh-CN" altLang="en-US" sz="1200" spc="150" dirty="0">
              <a:solidFill>
                <a:srgbClr val="9BBB5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8" name="直接连接符 47"/>
          <p:cNvCxnSpPr/>
          <p:nvPr>
            <p:custDataLst>
              <p:tags r:id="rId19"/>
            </p:custDataLst>
          </p:nvPr>
        </p:nvCxnSpPr>
        <p:spPr>
          <a:xfrm>
            <a:off x="5880163" y="3609975"/>
            <a:ext cx="0" cy="1466850"/>
          </a:xfrm>
          <a:prstGeom prst="line">
            <a:avLst/>
          </a:prstGeom>
          <a:ln>
            <a:solidFill>
              <a:srgbClr val="9BBB59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49" name="文本框 48"/>
          <p:cNvSpPr txBox="1"/>
          <p:nvPr>
            <p:custDataLst>
              <p:tags r:id="rId20"/>
            </p:custDataLst>
          </p:nvPr>
        </p:nvSpPr>
        <p:spPr>
          <a:xfrm>
            <a:off x="5988050" y="3674110"/>
            <a:ext cx="2165350" cy="133858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1600" spc="15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5. 创业扶植力度的不断加大</a:t>
            </a:r>
            <a:endParaRPr lang="zh-CN" altLang="en-US" sz="1600" spc="15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椭圆 49"/>
          <p:cNvSpPr/>
          <p:nvPr>
            <p:custDataLst>
              <p:tags r:id="rId21"/>
            </p:custDataLst>
          </p:nvPr>
        </p:nvSpPr>
        <p:spPr>
          <a:xfrm>
            <a:off x="8261412" y="3833813"/>
            <a:ext cx="1019175" cy="10191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五角星 50"/>
          <p:cNvSpPr/>
          <p:nvPr>
            <p:custDataLst>
              <p:tags r:id="rId22"/>
            </p:custDataLst>
          </p:nvPr>
        </p:nvSpPr>
        <p:spPr>
          <a:xfrm>
            <a:off x="8385237" y="3919538"/>
            <a:ext cx="771525" cy="771525"/>
          </a:xfrm>
          <a:prstGeom prst="star5">
            <a:avLst/>
          </a:prstGeom>
          <a:solidFill>
            <a:sysClr val="window" lastClr="FFFFFF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92500" lnSpcReduction="10000"/>
          </a:bodyPr>
          <a:p>
            <a:pPr algn="ctr">
              <a:lnSpc>
                <a:spcPct val="140000"/>
              </a:lnSpc>
            </a:pPr>
            <a:r>
              <a:rPr lang="en-US" altLang="zh-CN" sz="1200" spc="150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F</a:t>
            </a:r>
            <a:endParaRPr lang="zh-CN" altLang="en-US" sz="1200" spc="150" dirty="0">
              <a:solidFill>
                <a:srgbClr val="FFC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52" name="直接连接符 51"/>
          <p:cNvCxnSpPr/>
          <p:nvPr>
            <p:custDataLst>
              <p:tags r:id="rId23"/>
            </p:custDataLst>
          </p:nvPr>
        </p:nvCxnSpPr>
        <p:spPr>
          <a:xfrm>
            <a:off x="9423463" y="3609975"/>
            <a:ext cx="0" cy="146685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53" name="文本框 52"/>
          <p:cNvSpPr txBox="1"/>
          <p:nvPr>
            <p:custDataLst>
              <p:tags r:id="rId24"/>
            </p:custDataLst>
          </p:nvPr>
        </p:nvSpPr>
        <p:spPr>
          <a:xfrm>
            <a:off x="9531293" y="3673986"/>
            <a:ext cx="1485896" cy="1338828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1600" spc="150" dirty="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6. 创业协会的普遍建立</a:t>
            </a:r>
            <a:endParaRPr lang="zh-CN" altLang="en-US" sz="1600" spc="15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1162986" y="415924"/>
            <a:ext cx="4400226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defRPr/>
            </a:pPr>
            <a:r>
              <a:rPr kumimoji="0" sz="2665" i="0" u="none" strike="noStrike" cap="none" spc="0" normalizeH="0" baseline="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三、中外创业环境比较</a:t>
            </a:r>
            <a:endParaRPr kumimoji="0" lang="zh-CN" altLang="en-US" sz="2665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6185" y="415924"/>
            <a:ext cx="644977" cy="502766"/>
            <a:chOff x="8418286" y="1219200"/>
            <a:chExt cx="1368552" cy="1066800"/>
          </a:xfrm>
        </p:grpSpPr>
        <p:sp>
          <p:nvSpPr>
            <p:cNvPr id="3" name="平行四边形 2"/>
            <p:cNvSpPr/>
            <p:nvPr/>
          </p:nvSpPr>
          <p:spPr>
            <a:xfrm>
              <a:off x="8418286" y="1219200"/>
              <a:ext cx="1216152" cy="914400"/>
            </a:xfrm>
            <a:prstGeom prst="parallelogram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8570686" y="1371600"/>
              <a:ext cx="1216152" cy="914400"/>
            </a:xfrm>
            <a:prstGeom prst="parallelogram">
              <a:avLst/>
            </a:prstGeom>
            <a:solidFill>
              <a:srgbClr val="006699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任意多边形 14"/>
          <p:cNvSpPr/>
          <p:nvPr>
            <p:custDataLst>
              <p:tags r:id="rId1"/>
            </p:custDataLst>
          </p:nvPr>
        </p:nvSpPr>
        <p:spPr bwMode="auto">
          <a:xfrm flipH="1">
            <a:off x="673206" y="1666411"/>
            <a:ext cx="2611246" cy="936103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1F74AD"/>
          </a:solidFill>
          <a:ln w="12700">
            <a:solidFill>
              <a:srgbClr val="1F74AD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673100" y="2581910"/>
            <a:ext cx="2611120" cy="351091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1F74AD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椭圆 37"/>
          <p:cNvSpPr/>
          <p:nvPr>
            <p:custDataLst>
              <p:tags r:id="rId3"/>
            </p:custDataLst>
          </p:nvPr>
        </p:nvSpPr>
        <p:spPr>
          <a:xfrm>
            <a:off x="1641387" y="1351264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1F74AD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>
            <p:custDataLst>
              <p:tags r:id="rId4"/>
            </p:custDataLst>
          </p:nvPr>
        </p:nvSpPr>
        <p:spPr bwMode="auto">
          <a:xfrm>
            <a:off x="1808254" y="1506760"/>
            <a:ext cx="341149" cy="363892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wrap="square" lIns="91440" tIns="45720" rIns="91440" bIns="45720" anchor="ctr">
            <a:normAutofit fontScale="65000" lnSpcReduction="10000"/>
          </a:bodyPr>
          <a:lstStyle/>
          <a:p>
            <a:pPr algn="ctr">
              <a:lnSpc>
                <a:spcPct val="14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>
            <p:custDataLst>
              <p:tags r:id="rId5"/>
            </p:custDataLst>
          </p:nvPr>
        </p:nvSpPr>
        <p:spPr bwMode="auto">
          <a:xfrm>
            <a:off x="673100" y="3295015"/>
            <a:ext cx="2610485" cy="2706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0" rIns="90000" bIns="46800" anchor="t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 国内家庭教育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2. 国外家庭教育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3. 借鉴之处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父母应极力地引导孩子，让孩子从小就开始对某事产生浓厚的兴趣和求知欲，让孩子独立思考、分析、解决问题，而不是一味地溺爱孩子。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>
            <p:custDataLst>
              <p:tags r:id="rId6"/>
            </p:custDataLst>
          </p:nvPr>
        </p:nvSpPr>
        <p:spPr bwMode="auto">
          <a:xfrm>
            <a:off x="934085" y="2581275"/>
            <a:ext cx="2089150" cy="68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720" rIns="9144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b="1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（一）中外家庭影响因素</a:t>
            </a:r>
            <a:endParaRPr lang="zh-CN" altLang="en-US" sz="1600" b="1" spc="3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>
            <p:custDataLst>
              <p:tags r:id="rId7"/>
            </p:custDataLst>
          </p:nvPr>
        </p:nvSpPr>
        <p:spPr bwMode="auto">
          <a:xfrm flipH="1">
            <a:off x="3425952" y="1378379"/>
            <a:ext cx="2611246" cy="1224135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3498DB"/>
          </a:solidFill>
          <a:ln w="12700">
            <a:solidFill>
              <a:srgbClr val="3498DB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8"/>
            </p:custDataLst>
          </p:nvPr>
        </p:nvSpPr>
        <p:spPr bwMode="auto">
          <a:xfrm>
            <a:off x="3426460" y="2581910"/>
            <a:ext cx="2611120" cy="351091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3498DB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>
            <p:custDataLst>
              <p:tags r:id="rId9"/>
            </p:custDataLst>
          </p:nvPr>
        </p:nvSpPr>
        <p:spPr>
          <a:xfrm>
            <a:off x="4394133" y="1169318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3498DB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任意多边形 19"/>
          <p:cNvSpPr/>
          <p:nvPr>
            <p:custDataLst>
              <p:tags r:id="rId10"/>
            </p:custDataLst>
          </p:nvPr>
        </p:nvSpPr>
        <p:spPr bwMode="auto">
          <a:xfrm>
            <a:off x="4549629" y="1333239"/>
            <a:ext cx="363892" cy="34704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wrap="square" lIns="91440" tIns="45720" rIns="91440" bIns="45720" anchor="ctr">
            <a:normAutofit fontScale="75000" lnSpcReduction="10000"/>
          </a:bodyPr>
          <a:lstStyle/>
          <a:p>
            <a:pPr algn="ctr">
              <a:lnSpc>
                <a:spcPct val="13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>
            <p:custDataLst>
              <p:tags r:id="rId11"/>
            </p:custDataLst>
          </p:nvPr>
        </p:nvSpPr>
        <p:spPr bwMode="auto">
          <a:xfrm>
            <a:off x="3425825" y="3274060"/>
            <a:ext cx="2610485" cy="20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0" rIns="90000" bIns="46800" anchor="t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 各国高校优点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2. 借鉴之处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（1）重点培养学生的创新精神和创业能力。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（2）积极引入国际创业教育先进理念与资源。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2"/>
            </p:custDataLst>
          </p:nvPr>
        </p:nvSpPr>
        <p:spPr bwMode="auto">
          <a:xfrm>
            <a:off x="3686175" y="2635250"/>
            <a:ext cx="2090420" cy="605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720" rIns="9144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b="1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（二）中外学校影响因素</a:t>
            </a:r>
            <a:endParaRPr lang="zh-CN" altLang="en-US" sz="1600" b="1" spc="3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>
            <p:custDataLst>
              <p:tags r:id="rId13"/>
            </p:custDataLst>
          </p:nvPr>
        </p:nvSpPr>
        <p:spPr bwMode="auto">
          <a:xfrm flipH="1">
            <a:off x="6174907" y="1018339"/>
            <a:ext cx="2611246" cy="1584175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1AA3AA"/>
          </a:solidFill>
          <a:ln w="12700">
            <a:solidFill>
              <a:srgbClr val="1AA3AA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>
            <p:custDataLst>
              <p:tags r:id="rId14"/>
            </p:custDataLst>
          </p:nvPr>
        </p:nvSpPr>
        <p:spPr bwMode="auto">
          <a:xfrm>
            <a:off x="6174740" y="2581910"/>
            <a:ext cx="2611120" cy="351091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1AA3AA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>
            <p:custDataLst>
              <p:tags r:id="rId15"/>
            </p:custDataLst>
          </p:nvPr>
        </p:nvSpPr>
        <p:spPr>
          <a:xfrm>
            <a:off x="7143088" y="857688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1AA3AA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任意多边形 24"/>
          <p:cNvSpPr/>
          <p:nvPr>
            <p:custDataLst>
              <p:tags r:id="rId16"/>
            </p:custDataLst>
          </p:nvPr>
        </p:nvSpPr>
        <p:spPr bwMode="auto">
          <a:xfrm>
            <a:off x="7298584" y="1013459"/>
            <a:ext cx="363892" cy="363343"/>
          </a:xfrm>
          <a:custGeom>
            <a:avLst/>
            <a:gdLst>
              <a:gd name="connsiteX0" fmla="*/ 497095 w 607639"/>
              <a:gd name="connsiteY0" fmla="*/ 261992 h 606722"/>
              <a:gd name="connsiteX1" fmla="*/ 497095 w 607639"/>
              <a:gd name="connsiteY1" fmla="*/ 468794 h 606722"/>
              <a:gd name="connsiteX2" fmla="*/ 524775 w 607639"/>
              <a:gd name="connsiteY2" fmla="*/ 468794 h 606722"/>
              <a:gd name="connsiteX3" fmla="*/ 524775 w 607639"/>
              <a:gd name="connsiteY3" fmla="*/ 261992 h 606722"/>
              <a:gd name="connsiteX4" fmla="*/ 414320 w 607639"/>
              <a:gd name="connsiteY4" fmla="*/ 261992 h 606722"/>
              <a:gd name="connsiteX5" fmla="*/ 414320 w 607639"/>
              <a:gd name="connsiteY5" fmla="*/ 468794 h 606722"/>
              <a:gd name="connsiteX6" fmla="*/ 469503 w 607639"/>
              <a:gd name="connsiteY6" fmla="*/ 468794 h 606722"/>
              <a:gd name="connsiteX7" fmla="*/ 469503 w 607639"/>
              <a:gd name="connsiteY7" fmla="*/ 261992 h 606722"/>
              <a:gd name="connsiteX8" fmla="*/ 359047 w 607639"/>
              <a:gd name="connsiteY8" fmla="*/ 261992 h 606722"/>
              <a:gd name="connsiteX9" fmla="*/ 359047 w 607639"/>
              <a:gd name="connsiteY9" fmla="*/ 468794 h 606722"/>
              <a:gd name="connsiteX10" fmla="*/ 386639 w 607639"/>
              <a:gd name="connsiteY10" fmla="*/ 468794 h 606722"/>
              <a:gd name="connsiteX11" fmla="*/ 386639 w 607639"/>
              <a:gd name="connsiteY11" fmla="*/ 261992 h 606722"/>
              <a:gd name="connsiteX12" fmla="*/ 276183 w 607639"/>
              <a:gd name="connsiteY12" fmla="*/ 261992 h 606722"/>
              <a:gd name="connsiteX13" fmla="*/ 276183 w 607639"/>
              <a:gd name="connsiteY13" fmla="*/ 468794 h 606722"/>
              <a:gd name="connsiteX14" fmla="*/ 331456 w 607639"/>
              <a:gd name="connsiteY14" fmla="*/ 468794 h 606722"/>
              <a:gd name="connsiteX15" fmla="*/ 331456 w 607639"/>
              <a:gd name="connsiteY15" fmla="*/ 261992 h 606722"/>
              <a:gd name="connsiteX16" fmla="*/ 220911 w 607639"/>
              <a:gd name="connsiteY16" fmla="*/ 261992 h 606722"/>
              <a:gd name="connsiteX17" fmla="*/ 220911 w 607639"/>
              <a:gd name="connsiteY17" fmla="*/ 468794 h 606722"/>
              <a:gd name="connsiteX18" fmla="*/ 248592 w 607639"/>
              <a:gd name="connsiteY18" fmla="*/ 468794 h 606722"/>
              <a:gd name="connsiteX19" fmla="*/ 248592 w 607639"/>
              <a:gd name="connsiteY19" fmla="*/ 261992 h 606722"/>
              <a:gd name="connsiteX20" fmla="*/ 138136 w 607639"/>
              <a:gd name="connsiteY20" fmla="*/ 261992 h 606722"/>
              <a:gd name="connsiteX21" fmla="*/ 138136 w 607639"/>
              <a:gd name="connsiteY21" fmla="*/ 468794 h 606722"/>
              <a:gd name="connsiteX22" fmla="*/ 193319 w 607639"/>
              <a:gd name="connsiteY22" fmla="*/ 468794 h 606722"/>
              <a:gd name="connsiteX23" fmla="*/ 193319 w 607639"/>
              <a:gd name="connsiteY23" fmla="*/ 261992 h 606722"/>
              <a:gd name="connsiteX24" fmla="*/ 82864 w 607639"/>
              <a:gd name="connsiteY24" fmla="*/ 261992 h 606722"/>
              <a:gd name="connsiteX25" fmla="*/ 82864 w 607639"/>
              <a:gd name="connsiteY25" fmla="*/ 468794 h 606722"/>
              <a:gd name="connsiteX26" fmla="*/ 110455 w 607639"/>
              <a:gd name="connsiteY26" fmla="*/ 468794 h 606722"/>
              <a:gd name="connsiteX27" fmla="*/ 110455 w 607639"/>
              <a:gd name="connsiteY27" fmla="*/ 261992 h 606722"/>
              <a:gd name="connsiteX28" fmla="*/ 303820 w 607639"/>
              <a:gd name="connsiteY28" fmla="*/ 110294 h 606722"/>
              <a:gd name="connsiteX29" fmla="*/ 331447 w 607639"/>
              <a:gd name="connsiteY29" fmla="*/ 137885 h 606722"/>
              <a:gd name="connsiteX30" fmla="*/ 303820 w 607639"/>
              <a:gd name="connsiteY30" fmla="*/ 165476 h 606722"/>
              <a:gd name="connsiteX31" fmla="*/ 276193 w 607639"/>
              <a:gd name="connsiteY31" fmla="*/ 137885 h 606722"/>
              <a:gd name="connsiteX32" fmla="*/ 303820 w 607639"/>
              <a:gd name="connsiteY32" fmla="*/ 110294 h 606722"/>
              <a:gd name="connsiteX33" fmla="*/ 303775 w 607639"/>
              <a:gd name="connsiteY33" fmla="*/ 27550 h 606722"/>
              <a:gd name="connsiteX34" fmla="*/ 174005 w 607639"/>
              <a:gd name="connsiteY34" fmla="*/ 103446 h 606722"/>
              <a:gd name="connsiteX35" fmla="*/ 299681 w 607639"/>
              <a:gd name="connsiteY35" fmla="*/ 56522 h 606722"/>
              <a:gd name="connsiteX36" fmla="*/ 309293 w 607639"/>
              <a:gd name="connsiteY36" fmla="*/ 55189 h 606722"/>
              <a:gd name="connsiteX37" fmla="*/ 434969 w 607639"/>
              <a:gd name="connsiteY37" fmla="*/ 102024 h 606722"/>
              <a:gd name="connsiteX38" fmla="*/ 303775 w 607639"/>
              <a:gd name="connsiteY38" fmla="*/ 27550 h 606722"/>
              <a:gd name="connsiteX39" fmla="*/ 303775 w 607639"/>
              <a:gd name="connsiteY39" fmla="*/ 0 h 606722"/>
              <a:gd name="connsiteX40" fmla="*/ 470927 w 607639"/>
              <a:gd name="connsiteY40" fmla="*/ 115799 h 606722"/>
              <a:gd name="connsiteX41" fmla="*/ 570346 w 607639"/>
              <a:gd name="connsiteY41" fmla="*/ 153036 h 606722"/>
              <a:gd name="connsiteX42" fmla="*/ 579958 w 607639"/>
              <a:gd name="connsiteY42" fmla="*/ 165478 h 606722"/>
              <a:gd name="connsiteX43" fmla="*/ 579958 w 607639"/>
              <a:gd name="connsiteY43" fmla="*/ 193028 h 606722"/>
              <a:gd name="connsiteX44" fmla="*/ 579958 w 607639"/>
              <a:gd name="connsiteY44" fmla="*/ 248217 h 606722"/>
              <a:gd name="connsiteX45" fmla="*/ 566163 w 607639"/>
              <a:gd name="connsiteY45" fmla="*/ 261992 h 606722"/>
              <a:gd name="connsiteX46" fmla="*/ 552367 w 607639"/>
              <a:gd name="connsiteY46" fmla="*/ 261992 h 606722"/>
              <a:gd name="connsiteX47" fmla="*/ 552367 w 607639"/>
              <a:gd name="connsiteY47" fmla="*/ 468794 h 606722"/>
              <a:gd name="connsiteX48" fmla="*/ 566163 w 607639"/>
              <a:gd name="connsiteY48" fmla="*/ 468794 h 606722"/>
              <a:gd name="connsiteX49" fmla="*/ 579958 w 607639"/>
              <a:gd name="connsiteY49" fmla="*/ 482569 h 606722"/>
              <a:gd name="connsiteX50" fmla="*/ 566163 w 607639"/>
              <a:gd name="connsiteY50" fmla="*/ 496344 h 606722"/>
              <a:gd name="connsiteX51" fmla="*/ 538571 w 607639"/>
              <a:gd name="connsiteY51" fmla="*/ 496344 h 606722"/>
              <a:gd name="connsiteX52" fmla="*/ 483299 w 607639"/>
              <a:gd name="connsiteY52" fmla="*/ 496344 h 606722"/>
              <a:gd name="connsiteX53" fmla="*/ 400435 w 607639"/>
              <a:gd name="connsiteY53" fmla="*/ 496344 h 606722"/>
              <a:gd name="connsiteX54" fmla="*/ 345252 w 607639"/>
              <a:gd name="connsiteY54" fmla="*/ 496344 h 606722"/>
              <a:gd name="connsiteX55" fmla="*/ 262387 w 607639"/>
              <a:gd name="connsiteY55" fmla="*/ 496344 h 606722"/>
              <a:gd name="connsiteX56" fmla="*/ 207115 w 607639"/>
              <a:gd name="connsiteY56" fmla="*/ 496344 h 606722"/>
              <a:gd name="connsiteX57" fmla="*/ 124251 w 607639"/>
              <a:gd name="connsiteY57" fmla="*/ 496344 h 606722"/>
              <a:gd name="connsiteX58" fmla="*/ 69068 w 607639"/>
              <a:gd name="connsiteY58" fmla="*/ 496344 h 606722"/>
              <a:gd name="connsiteX59" fmla="*/ 55272 w 607639"/>
              <a:gd name="connsiteY59" fmla="*/ 496344 h 606722"/>
              <a:gd name="connsiteX60" fmla="*/ 55272 w 607639"/>
              <a:gd name="connsiteY60" fmla="*/ 537758 h 606722"/>
              <a:gd name="connsiteX61" fmla="*/ 41387 w 607639"/>
              <a:gd name="connsiteY61" fmla="*/ 551533 h 606722"/>
              <a:gd name="connsiteX62" fmla="*/ 27592 w 607639"/>
              <a:gd name="connsiteY62" fmla="*/ 551533 h 606722"/>
              <a:gd name="connsiteX63" fmla="*/ 27592 w 607639"/>
              <a:gd name="connsiteY63" fmla="*/ 579083 h 606722"/>
              <a:gd name="connsiteX64" fmla="*/ 579958 w 607639"/>
              <a:gd name="connsiteY64" fmla="*/ 579083 h 606722"/>
              <a:gd name="connsiteX65" fmla="*/ 579958 w 607639"/>
              <a:gd name="connsiteY65" fmla="*/ 551533 h 606722"/>
              <a:gd name="connsiteX66" fmla="*/ 96660 w 607639"/>
              <a:gd name="connsiteY66" fmla="*/ 551533 h 606722"/>
              <a:gd name="connsiteX67" fmla="*/ 82864 w 607639"/>
              <a:gd name="connsiteY67" fmla="*/ 537758 h 606722"/>
              <a:gd name="connsiteX68" fmla="*/ 96660 w 607639"/>
              <a:gd name="connsiteY68" fmla="*/ 523983 h 606722"/>
              <a:gd name="connsiteX69" fmla="*/ 593843 w 607639"/>
              <a:gd name="connsiteY69" fmla="*/ 523983 h 606722"/>
              <a:gd name="connsiteX70" fmla="*/ 607639 w 607639"/>
              <a:gd name="connsiteY70" fmla="*/ 537758 h 606722"/>
              <a:gd name="connsiteX71" fmla="*/ 607639 w 607639"/>
              <a:gd name="connsiteY71" fmla="*/ 592947 h 606722"/>
              <a:gd name="connsiteX72" fmla="*/ 593843 w 607639"/>
              <a:gd name="connsiteY72" fmla="*/ 606722 h 606722"/>
              <a:gd name="connsiteX73" fmla="*/ 13796 w 607639"/>
              <a:gd name="connsiteY73" fmla="*/ 606722 h 606722"/>
              <a:gd name="connsiteX74" fmla="*/ 0 w 607639"/>
              <a:gd name="connsiteY74" fmla="*/ 592947 h 606722"/>
              <a:gd name="connsiteX75" fmla="*/ 0 w 607639"/>
              <a:gd name="connsiteY75" fmla="*/ 537758 h 606722"/>
              <a:gd name="connsiteX76" fmla="*/ 13796 w 607639"/>
              <a:gd name="connsiteY76" fmla="*/ 523983 h 606722"/>
              <a:gd name="connsiteX77" fmla="*/ 27592 w 607639"/>
              <a:gd name="connsiteY77" fmla="*/ 523983 h 606722"/>
              <a:gd name="connsiteX78" fmla="*/ 27592 w 607639"/>
              <a:gd name="connsiteY78" fmla="*/ 482569 h 606722"/>
              <a:gd name="connsiteX79" fmla="*/ 41387 w 607639"/>
              <a:gd name="connsiteY79" fmla="*/ 468794 h 606722"/>
              <a:gd name="connsiteX80" fmla="*/ 55272 w 607639"/>
              <a:gd name="connsiteY80" fmla="*/ 468794 h 606722"/>
              <a:gd name="connsiteX81" fmla="*/ 55272 w 607639"/>
              <a:gd name="connsiteY81" fmla="*/ 261992 h 606722"/>
              <a:gd name="connsiteX82" fmla="*/ 41387 w 607639"/>
              <a:gd name="connsiteY82" fmla="*/ 261992 h 606722"/>
              <a:gd name="connsiteX83" fmla="*/ 27592 w 607639"/>
              <a:gd name="connsiteY83" fmla="*/ 248217 h 606722"/>
              <a:gd name="connsiteX84" fmla="*/ 41387 w 607639"/>
              <a:gd name="connsiteY84" fmla="*/ 234442 h 606722"/>
              <a:gd name="connsiteX85" fmla="*/ 69068 w 607639"/>
              <a:gd name="connsiteY85" fmla="*/ 234442 h 606722"/>
              <a:gd name="connsiteX86" fmla="*/ 124251 w 607639"/>
              <a:gd name="connsiteY86" fmla="*/ 234442 h 606722"/>
              <a:gd name="connsiteX87" fmla="*/ 207115 w 607639"/>
              <a:gd name="connsiteY87" fmla="*/ 234442 h 606722"/>
              <a:gd name="connsiteX88" fmla="*/ 262387 w 607639"/>
              <a:gd name="connsiteY88" fmla="*/ 234442 h 606722"/>
              <a:gd name="connsiteX89" fmla="*/ 345252 w 607639"/>
              <a:gd name="connsiteY89" fmla="*/ 234442 h 606722"/>
              <a:gd name="connsiteX90" fmla="*/ 400435 w 607639"/>
              <a:gd name="connsiteY90" fmla="*/ 234442 h 606722"/>
              <a:gd name="connsiteX91" fmla="*/ 483299 w 607639"/>
              <a:gd name="connsiteY91" fmla="*/ 234442 h 606722"/>
              <a:gd name="connsiteX92" fmla="*/ 538571 w 607639"/>
              <a:gd name="connsiteY92" fmla="*/ 234442 h 606722"/>
              <a:gd name="connsiteX93" fmla="*/ 552367 w 607639"/>
              <a:gd name="connsiteY93" fmla="*/ 234442 h 606722"/>
              <a:gd name="connsiteX94" fmla="*/ 552367 w 607639"/>
              <a:gd name="connsiteY94" fmla="*/ 193028 h 606722"/>
              <a:gd name="connsiteX95" fmla="*/ 552367 w 607639"/>
              <a:gd name="connsiteY95" fmla="*/ 175076 h 606722"/>
              <a:gd name="connsiteX96" fmla="*/ 303775 w 607639"/>
              <a:gd name="connsiteY96" fmla="*/ 84072 h 606722"/>
              <a:gd name="connsiteX97" fmla="*/ 55272 w 607639"/>
              <a:gd name="connsiteY97" fmla="*/ 175076 h 606722"/>
              <a:gd name="connsiteX98" fmla="*/ 55272 w 607639"/>
              <a:gd name="connsiteY98" fmla="*/ 179253 h 606722"/>
              <a:gd name="connsiteX99" fmla="*/ 510979 w 607639"/>
              <a:gd name="connsiteY99" fmla="*/ 179253 h 606722"/>
              <a:gd name="connsiteX100" fmla="*/ 524775 w 607639"/>
              <a:gd name="connsiteY100" fmla="*/ 193028 h 606722"/>
              <a:gd name="connsiteX101" fmla="*/ 510979 w 607639"/>
              <a:gd name="connsiteY101" fmla="*/ 206803 h 606722"/>
              <a:gd name="connsiteX102" fmla="*/ 41387 w 607639"/>
              <a:gd name="connsiteY102" fmla="*/ 206803 h 606722"/>
              <a:gd name="connsiteX103" fmla="*/ 27592 w 607639"/>
              <a:gd name="connsiteY103" fmla="*/ 193028 h 606722"/>
              <a:gd name="connsiteX104" fmla="*/ 27592 w 607639"/>
              <a:gd name="connsiteY104" fmla="*/ 165478 h 606722"/>
              <a:gd name="connsiteX105" fmla="*/ 37293 w 607639"/>
              <a:gd name="connsiteY105" fmla="*/ 153036 h 606722"/>
              <a:gd name="connsiteX106" fmla="*/ 136712 w 607639"/>
              <a:gd name="connsiteY106" fmla="*/ 115799 h 606722"/>
              <a:gd name="connsiteX107" fmla="*/ 303775 w 607639"/>
              <a:gd name="connsiteY10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606722">
                <a:moveTo>
                  <a:pt x="497095" y="261992"/>
                </a:moveTo>
                <a:lnTo>
                  <a:pt x="497095" y="468794"/>
                </a:lnTo>
                <a:lnTo>
                  <a:pt x="524775" y="468794"/>
                </a:lnTo>
                <a:lnTo>
                  <a:pt x="524775" y="261992"/>
                </a:lnTo>
                <a:close/>
                <a:moveTo>
                  <a:pt x="414320" y="261992"/>
                </a:moveTo>
                <a:lnTo>
                  <a:pt x="414320" y="468794"/>
                </a:lnTo>
                <a:lnTo>
                  <a:pt x="469503" y="468794"/>
                </a:lnTo>
                <a:lnTo>
                  <a:pt x="469503" y="261992"/>
                </a:lnTo>
                <a:close/>
                <a:moveTo>
                  <a:pt x="359047" y="261992"/>
                </a:moveTo>
                <a:lnTo>
                  <a:pt x="359047" y="468794"/>
                </a:lnTo>
                <a:lnTo>
                  <a:pt x="386639" y="468794"/>
                </a:lnTo>
                <a:lnTo>
                  <a:pt x="386639" y="261992"/>
                </a:lnTo>
                <a:close/>
                <a:moveTo>
                  <a:pt x="276183" y="261992"/>
                </a:moveTo>
                <a:lnTo>
                  <a:pt x="276183" y="468794"/>
                </a:lnTo>
                <a:lnTo>
                  <a:pt x="331456" y="468794"/>
                </a:lnTo>
                <a:lnTo>
                  <a:pt x="331456" y="261992"/>
                </a:lnTo>
                <a:close/>
                <a:moveTo>
                  <a:pt x="220911" y="261992"/>
                </a:moveTo>
                <a:lnTo>
                  <a:pt x="220911" y="468794"/>
                </a:lnTo>
                <a:lnTo>
                  <a:pt x="248592" y="468794"/>
                </a:lnTo>
                <a:lnTo>
                  <a:pt x="248592" y="261992"/>
                </a:lnTo>
                <a:close/>
                <a:moveTo>
                  <a:pt x="138136" y="261992"/>
                </a:moveTo>
                <a:lnTo>
                  <a:pt x="138136" y="468794"/>
                </a:lnTo>
                <a:lnTo>
                  <a:pt x="193319" y="468794"/>
                </a:lnTo>
                <a:lnTo>
                  <a:pt x="193319" y="261992"/>
                </a:lnTo>
                <a:close/>
                <a:moveTo>
                  <a:pt x="82864" y="261992"/>
                </a:moveTo>
                <a:lnTo>
                  <a:pt x="82864" y="468794"/>
                </a:lnTo>
                <a:lnTo>
                  <a:pt x="110455" y="468794"/>
                </a:lnTo>
                <a:lnTo>
                  <a:pt x="110455" y="261992"/>
                </a:lnTo>
                <a:close/>
                <a:moveTo>
                  <a:pt x="303820" y="110294"/>
                </a:moveTo>
                <a:cubicBezTo>
                  <a:pt x="319078" y="110294"/>
                  <a:pt x="331447" y="122647"/>
                  <a:pt x="331447" y="137885"/>
                </a:cubicBezTo>
                <a:cubicBezTo>
                  <a:pt x="331447" y="153123"/>
                  <a:pt x="319078" y="165476"/>
                  <a:pt x="303820" y="165476"/>
                </a:cubicBezTo>
                <a:cubicBezTo>
                  <a:pt x="288562" y="165476"/>
                  <a:pt x="276193" y="153123"/>
                  <a:pt x="276193" y="137885"/>
                </a:cubicBezTo>
                <a:cubicBezTo>
                  <a:pt x="276193" y="122647"/>
                  <a:pt x="288562" y="110294"/>
                  <a:pt x="303820" y="110294"/>
                </a:cubicBezTo>
                <a:close/>
                <a:moveTo>
                  <a:pt x="303775" y="27550"/>
                </a:moveTo>
                <a:cubicBezTo>
                  <a:pt x="248592" y="27550"/>
                  <a:pt x="198838" y="57944"/>
                  <a:pt x="174005" y="103446"/>
                </a:cubicBezTo>
                <a:lnTo>
                  <a:pt x="299681" y="56522"/>
                </a:lnTo>
                <a:cubicBezTo>
                  <a:pt x="302440" y="55189"/>
                  <a:pt x="305199" y="55189"/>
                  <a:pt x="309293" y="55189"/>
                </a:cubicBezTo>
                <a:lnTo>
                  <a:pt x="434969" y="102024"/>
                </a:lnTo>
                <a:cubicBezTo>
                  <a:pt x="408712" y="57944"/>
                  <a:pt x="359047" y="27550"/>
                  <a:pt x="303775" y="27550"/>
                </a:cubicBezTo>
                <a:close/>
                <a:moveTo>
                  <a:pt x="303775" y="0"/>
                </a:moveTo>
                <a:cubicBezTo>
                  <a:pt x="379786" y="0"/>
                  <a:pt x="446006" y="48257"/>
                  <a:pt x="470927" y="115799"/>
                </a:cubicBezTo>
                <a:lnTo>
                  <a:pt x="570346" y="153036"/>
                </a:lnTo>
                <a:cubicBezTo>
                  <a:pt x="575864" y="154458"/>
                  <a:pt x="579958" y="159968"/>
                  <a:pt x="579958" y="165478"/>
                </a:cubicBezTo>
                <a:lnTo>
                  <a:pt x="579958" y="193028"/>
                </a:lnTo>
                <a:lnTo>
                  <a:pt x="579958" y="248217"/>
                </a:lnTo>
                <a:cubicBezTo>
                  <a:pt x="579958" y="256482"/>
                  <a:pt x="574440" y="261992"/>
                  <a:pt x="566163" y="261992"/>
                </a:cubicBezTo>
                <a:lnTo>
                  <a:pt x="552367" y="261992"/>
                </a:lnTo>
                <a:lnTo>
                  <a:pt x="552367" y="468794"/>
                </a:lnTo>
                <a:lnTo>
                  <a:pt x="566163" y="468794"/>
                </a:lnTo>
                <a:cubicBezTo>
                  <a:pt x="574440" y="468794"/>
                  <a:pt x="579958" y="474304"/>
                  <a:pt x="579958" y="482569"/>
                </a:cubicBezTo>
                <a:cubicBezTo>
                  <a:pt x="579958" y="490834"/>
                  <a:pt x="574440" y="496344"/>
                  <a:pt x="566163" y="496344"/>
                </a:cubicBezTo>
                <a:lnTo>
                  <a:pt x="538571" y="496344"/>
                </a:lnTo>
                <a:lnTo>
                  <a:pt x="483299" y="496344"/>
                </a:lnTo>
                <a:lnTo>
                  <a:pt x="400435" y="496344"/>
                </a:lnTo>
                <a:lnTo>
                  <a:pt x="345252" y="496344"/>
                </a:lnTo>
                <a:lnTo>
                  <a:pt x="262387" y="496344"/>
                </a:lnTo>
                <a:lnTo>
                  <a:pt x="207115" y="496344"/>
                </a:lnTo>
                <a:lnTo>
                  <a:pt x="124251" y="496344"/>
                </a:lnTo>
                <a:lnTo>
                  <a:pt x="69068" y="496344"/>
                </a:lnTo>
                <a:lnTo>
                  <a:pt x="55272" y="496344"/>
                </a:lnTo>
                <a:lnTo>
                  <a:pt x="55272" y="537758"/>
                </a:lnTo>
                <a:cubicBezTo>
                  <a:pt x="55272" y="546023"/>
                  <a:pt x="49754" y="551533"/>
                  <a:pt x="41387" y="551533"/>
                </a:cubicBezTo>
                <a:lnTo>
                  <a:pt x="27592" y="551533"/>
                </a:lnTo>
                <a:lnTo>
                  <a:pt x="27592" y="579083"/>
                </a:lnTo>
                <a:lnTo>
                  <a:pt x="579958" y="579083"/>
                </a:lnTo>
                <a:lnTo>
                  <a:pt x="579958" y="551533"/>
                </a:lnTo>
                <a:lnTo>
                  <a:pt x="96660" y="551533"/>
                </a:lnTo>
                <a:cubicBezTo>
                  <a:pt x="88382" y="551533"/>
                  <a:pt x="82864" y="546023"/>
                  <a:pt x="82864" y="537758"/>
                </a:cubicBezTo>
                <a:cubicBezTo>
                  <a:pt x="82864" y="529493"/>
                  <a:pt x="88382" y="523983"/>
                  <a:pt x="96660" y="523983"/>
                </a:cubicBezTo>
                <a:lnTo>
                  <a:pt x="593843" y="523983"/>
                </a:lnTo>
                <a:cubicBezTo>
                  <a:pt x="602121" y="523983"/>
                  <a:pt x="607639" y="529493"/>
                  <a:pt x="607639" y="537758"/>
                </a:cubicBezTo>
                <a:lnTo>
                  <a:pt x="607639" y="592947"/>
                </a:lnTo>
                <a:cubicBezTo>
                  <a:pt x="607639" y="601212"/>
                  <a:pt x="602121" y="606722"/>
                  <a:pt x="593843" y="606722"/>
                </a:cubicBezTo>
                <a:lnTo>
                  <a:pt x="13796" y="606722"/>
                </a:lnTo>
                <a:cubicBezTo>
                  <a:pt x="5518" y="606722"/>
                  <a:pt x="0" y="601212"/>
                  <a:pt x="0" y="592947"/>
                </a:cubicBezTo>
                <a:lnTo>
                  <a:pt x="0" y="537758"/>
                </a:lnTo>
                <a:cubicBezTo>
                  <a:pt x="0" y="529493"/>
                  <a:pt x="5518" y="523983"/>
                  <a:pt x="13796" y="523983"/>
                </a:cubicBezTo>
                <a:lnTo>
                  <a:pt x="27592" y="523983"/>
                </a:lnTo>
                <a:lnTo>
                  <a:pt x="27592" y="482569"/>
                </a:lnTo>
                <a:cubicBezTo>
                  <a:pt x="27592" y="474304"/>
                  <a:pt x="33110" y="468794"/>
                  <a:pt x="41387" y="468794"/>
                </a:cubicBezTo>
                <a:lnTo>
                  <a:pt x="55272" y="468794"/>
                </a:lnTo>
                <a:lnTo>
                  <a:pt x="55272" y="261992"/>
                </a:lnTo>
                <a:lnTo>
                  <a:pt x="41387" y="261992"/>
                </a:lnTo>
                <a:cubicBezTo>
                  <a:pt x="33110" y="261992"/>
                  <a:pt x="27592" y="256482"/>
                  <a:pt x="27592" y="248217"/>
                </a:cubicBezTo>
                <a:cubicBezTo>
                  <a:pt x="27592" y="239952"/>
                  <a:pt x="33110" y="234442"/>
                  <a:pt x="41387" y="234442"/>
                </a:cubicBezTo>
                <a:lnTo>
                  <a:pt x="69068" y="234442"/>
                </a:lnTo>
                <a:lnTo>
                  <a:pt x="124251" y="234442"/>
                </a:lnTo>
                <a:lnTo>
                  <a:pt x="207115" y="234442"/>
                </a:lnTo>
                <a:lnTo>
                  <a:pt x="262387" y="234442"/>
                </a:lnTo>
                <a:lnTo>
                  <a:pt x="345252" y="234442"/>
                </a:lnTo>
                <a:lnTo>
                  <a:pt x="400435" y="234442"/>
                </a:lnTo>
                <a:lnTo>
                  <a:pt x="483299" y="234442"/>
                </a:lnTo>
                <a:lnTo>
                  <a:pt x="538571" y="234442"/>
                </a:lnTo>
                <a:lnTo>
                  <a:pt x="552367" y="234442"/>
                </a:lnTo>
                <a:lnTo>
                  <a:pt x="552367" y="193028"/>
                </a:lnTo>
                <a:lnTo>
                  <a:pt x="552367" y="175076"/>
                </a:lnTo>
                <a:lnTo>
                  <a:pt x="303775" y="84072"/>
                </a:lnTo>
                <a:lnTo>
                  <a:pt x="55272" y="175076"/>
                </a:lnTo>
                <a:lnTo>
                  <a:pt x="55272" y="179253"/>
                </a:lnTo>
                <a:lnTo>
                  <a:pt x="510979" y="179253"/>
                </a:lnTo>
                <a:cubicBezTo>
                  <a:pt x="519257" y="179253"/>
                  <a:pt x="524775" y="184763"/>
                  <a:pt x="524775" y="193028"/>
                </a:cubicBezTo>
                <a:cubicBezTo>
                  <a:pt x="524775" y="201293"/>
                  <a:pt x="519257" y="206803"/>
                  <a:pt x="510979" y="206803"/>
                </a:cubicBezTo>
                <a:lnTo>
                  <a:pt x="41387" y="206803"/>
                </a:lnTo>
                <a:cubicBezTo>
                  <a:pt x="33110" y="206803"/>
                  <a:pt x="27592" y="201293"/>
                  <a:pt x="27592" y="193028"/>
                </a:cubicBezTo>
                <a:lnTo>
                  <a:pt x="27592" y="165478"/>
                </a:lnTo>
                <a:cubicBezTo>
                  <a:pt x="27592" y="159968"/>
                  <a:pt x="31775" y="154458"/>
                  <a:pt x="37293" y="153036"/>
                </a:cubicBezTo>
                <a:lnTo>
                  <a:pt x="136712" y="115799"/>
                </a:lnTo>
                <a:cubicBezTo>
                  <a:pt x="161545" y="48257"/>
                  <a:pt x="227853" y="0"/>
                  <a:pt x="303775" y="0"/>
                </a:cubicBez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wrap="square" lIns="91440" tIns="45720" rIns="91440" bIns="45720" anchor="ctr">
            <a:normAutofit fontScale="65000" lnSpcReduction="10000"/>
          </a:bodyPr>
          <a:lstStyle/>
          <a:p>
            <a:pPr algn="ctr">
              <a:lnSpc>
                <a:spcPct val="14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17"/>
            </p:custDataLst>
          </p:nvPr>
        </p:nvSpPr>
        <p:spPr bwMode="auto">
          <a:xfrm>
            <a:off x="6338570" y="3295015"/>
            <a:ext cx="2355850" cy="279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0" rIns="90000" bIns="46800" anchor="t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 中国政策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2. 美国政策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3. 日本政策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4. 借鉴之处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保证大学生创业计划的顺利推进，可以设立专门针对应届大学毕业生的创业教育培训中心。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18"/>
            </p:custDataLst>
          </p:nvPr>
        </p:nvSpPr>
        <p:spPr bwMode="auto">
          <a:xfrm>
            <a:off x="6436360" y="2602865"/>
            <a:ext cx="2089150" cy="659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720" rIns="9144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b="1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（三）中外政府影响因素</a:t>
            </a:r>
            <a:endParaRPr lang="zh-CN" altLang="en-US" sz="1600" b="1" spc="3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任意多边形 27"/>
          <p:cNvSpPr/>
          <p:nvPr>
            <p:custDataLst>
              <p:tags r:id="rId19"/>
            </p:custDataLst>
          </p:nvPr>
        </p:nvSpPr>
        <p:spPr bwMode="auto">
          <a:xfrm flipH="1">
            <a:off x="8923863" y="586291"/>
            <a:ext cx="2611246" cy="2016223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69A35B"/>
          </a:solidFill>
          <a:ln w="12700">
            <a:solidFill>
              <a:srgbClr val="69A35B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>
            <p:custDataLst>
              <p:tags r:id="rId20"/>
            </p:custDataLst>
          </p:nvPr>
        </p:nvSpPr>
        <p:spPr bwMode="auto">
          <a:xfrm>
            <a:off x="8923655" y="2581910"/>
            <a:ext cx="2611120" cy="351091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69A35B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>
            <p:custDataLst>
              <p:tags r:id="rId21"/>
            </p:custDataLst>
          </p:nvPr>
        </p:nvSpPr>
        <p:spPr>
          <a:xfrm>
            <a:off x="9892044" y="494434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69A35B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22"/>
            </p:custDataLst>
          </p:nvPr>
        </p:nvSpPr>
        <p:spPr bwMode="auto">
          <a:xfrm>
            <a:off x="10047540" y="650218"/>
            <a:ext cx="363892" cy="363317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1459" h="580542">
                <a:moveTo>
                  <a:pt x="213875" y="146706"/>
                </a:moveTo>
                <a:cubicBezTo>
                  <a:pt x="227226" y="146706"/>
                  <a:pt x="238084" y="157547"/>
                  <a:pt x="238084" y="171055"/>
                </a:cubicBezTo>
                <a:cubicBezTo>
                  <a:pt x="238084" y="184562"/>
                  <a:pt x="227226" y="195493"/>
                  <a:pt x="213875" y="195493"/>
                </a:cubicBezTo>
                <a:cubicBezTo>
                  <a:pt x="161630" y="195493"/>
                  <a:pt x="118998" y="238236"/>
                  <a:pt x="118998" y="290755"/>
                </a:cubicBezTo>
                <a:cubicBezTo>
                  <a:pt x="118998" y="300086"/>
                  <a:pt x="120422" y="309328"/>
                  <a:pt x="123092" y="318214"/>
                </a:cubicBezTo>
                <a:cubicBezTo>
                  <a:pt x="126741" y="330300"/>
                  <a:pt x="120422" y="343274"/>
                  <a:pt x="108673" y="347895"/>
                </a:cubicBezTo>
                <a:cubicBezTo>
                  <a:pt x="72182" y="362291"/>
                  <a:pt x="48507" y="397126"/>
                  <a:pt x="48507" y="436582"/>
                </a:cubicBezTo>
                <a:cubicBezTo>
                  <a:pt x="48507" y="489101"/>
                  <a:pt x="91050" y="531844"/>
                  <a:pt x="143384" y="531844"/>
                </a:cubicBezTo>
                <a:lnTo>
                  <a:pt x="438164" y="531844"/>
                </a:lnTo>
                <a:cubicBezTo>
                  <a:pt x="490320" y="531844"/>
                  <a:pt x="532952" y="489101"/>
                  <a:pt x="532952" y="436582"/>
                </a:cubicBezTo>
                <a:cubicBezTo>
                  <a:pt x="532952" y="408678"/>
                  <a:pt x="520759" y="382108"/>
                  <a:pt x="499398" y="363979"/>
                </a:cubicBezTo>
                <a:cubicBezTo>
                  <a:pt x="494147" y="359625"/>
                  <a:pt x="491032" y="353049"/>
                  <a:pt x="490854" y="346207"/>
                </a:cubicBezTo>
                <a:cubicBezTo>
                  <a:pt x="489252" y="294399"/>
                  <a:pt x="447598" y="253876"/>
                  <a:pt x="395976" y="253876"/>
                </a:cubicBezTo>
                <a:cubicBezTo>
                  <a:pt x="382625" y="253876"/>
                  <a:pt x="371767" y="243035"/>
                  <a:pt x="371767" y="229528"/>
                </a:cubicBezTo>
                <a:cubicBezTo>
                  <a:pt x="371767" y="216020"/>
                  <a:pt x="382625" y="205090"/>
                  <a:pt x="395976" y="205090"/>
                </a:cubicBezTo>
                <a:cubicBezTo>
                  <a:pt x="433535" y="205090"/>
                  <a:pt x="468959" y="219575"/>
                  <a:pt x="495927" y="245879"/>
                </a:cubicBezTo>
                <a:cubicBezTo>
                  <a:pt x="520225" y="269517"/>
                  <a:pt x="535177" y="300441"/>
                  <a:pt x="538648" y="334032"/>
                </a:cubicBezTo>
                <a:cubicBezTo>
                  <a:pt x="565972" y="361047"/>
                  <a:pt x="581459" y="397748"/>
                  <a:pt x="581459" y="436582"/>
                </a:cubicBezTo>
                <a:cubicBezTo>
                  <a:pt x="581459" y="516026"/>
                  <a:pt x="517199" y="580542"/>
                  <a:pt x="438164" y="580542"/>
                </a:cubicBezTo>
                <a:lnTo>
                  <a:pt x="143384" y="580542"/>
                </a:lnTo>
                <a:cubicBezTo>
                  <a:pt x="64349" y="580542"/>
                  <a:pt x="0" y="516026"/>
                  <a:pt x="0" y="436582"/>
                </a:cubicBezTo>
                <a:cubicBezTo>
                  <a:pt x="0" y="407079"/>
                  <a:pt x="8811" y="378820"/>
                  <a:pt x="25544" y="354471"/>
                </a:cubicBezTo>
                <a:cubicBezTo>
                  <a:pt x="37737" y="336698"/>
                  <a:pt x="53669" y="322124"/>
                  <a:pt x="72004" y="311638"/>
                </a:cubicBezTo>
                <a:cubicBezTo>
                  <a:pt x="70936" y="304618"/>
                  <a:pt x="70491" y="297598"/>
                  <a:pt x="70491" y="290666"/>
                </a:cubicBezTo>
                <a:cubicBezTo>
                  <a:pt x="70491" y="211222"/>
                  <a:pt x="134840" y="146706"/>
                  <a:pt x="213875" y="146706"/>
                </a:cubicBezTo>
                <a:close/>
                <a:moveTo>
                  <a:pt x="301555" y="0"/>
                </a:moveTo>
                <a:cubicBezTo>
                  <a:pt x="314815" y="0"/>
                  <a:pt x="325673" y="10930"/>
                  <a:pt x="325673" y="24259"/>
                </a:cubicBezTo>
                <a:lnTo>
                  <a:pt x="325673" y="369392"/>
                </a:lnTo>
                <a:lnTo>
                  <a:pt x="379960" y="313055"/>
                </a:lnTo>
                <a:cubicBezTo>
                  <a:pt x="389215" y="303458"/>
                  <a:pt x="404433" y="303191"/>
                  <a:pt x="414045" y="312522"/>
                </a:cubicBezTo>
                <a:cubicBezTo>
                  <a:pt x="423567" y="321763"/>
                  <a:pt x="423745" y="337225"/>
                  <a:pt x="414490" y="346822"/>
                </a:cubicBezTo>
                <a:lnTo>
                  <a:pt x="318642" y="446079"/>
                </a:lnTo>
                <a:cubicBezTo>
                  <a:pt x="314103" y="450788"/>
                  <a:pt x="307874" y="453454"/>
                  <a:pt x="301288" y="453454"/>
                </a:cubicBezTo>
                <a:cubicBezTo>
                  <a:pt x="294791" y="453454"/>
                  <a:pt x="288473" y="450788"/>
                  <a:pt x="284023" y="446079"/>
                </a:cubicBezTo>
                <a:lnTo>
                  <a:pt x="188086" y="346822"/>
                </a:lnTo>
                <a:cubicBezTo>
                  <a:pt x="178742" y="337225"/>
                  <a:pt x="179009" y="321941"/>
                  <a:pt x="188620" y="312522"/>
                </a:cubicBezTo>
                <a:cubicBezTo>
                  <a:pt x="198054" y="303191"/>
                  <a:pt x="213361" y="303458"/>
                  <a:pt x="222617" y="313055"/>
                </a:cubicBezTo>
                <a:lnTo>
                  <a:pt x="277437" y="369392"/>
                </a:lnTo>
                <a:lnTo>
                  <a:pt x="277437" y="24259"/>
                </a:lnTo>
                <a:cubicBezTo>
                  <a:pt x="277437" y="10930"/>
                  <a:pt x="288295" y="0"/>
                  <a:pt x="301555" y="0"/>
                </a:cubicBezTo>
                <a:close/>
              </a:path>
            </a:pathLst>
          </a:custGeom>
          <a:solidFill>
            <a:srgbClr val="69A35B"/>
          </a:solidFill>
          <a:ln>
            <a:noFill/>
          </a:ln>
        </p:spPr>
        <p:txBody>
          <a:bodyPr wrap="square" lIns="91440" tIns="45720" rIns="91440" bIns="45720" anchor="ctr">
            <a:normAutofit fontScale="65000" lnSpcReduction="10000"/>
          </a:bodyPr>
          <a:lstStyle/>
          <a:p>
            <a:pPr algn="ctr">
              <a:lnSpc>
                <a:spcPct val="14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>
            <p:custDataLst>
              <p:tags r:id="rId23"/>
            </p:custDataLst>
          </p:nvPr>
        </p:nvSpPr>
        <p:spPr bwMode="auto">
          <a:xfrm>
            <a:off x="9003030" y="3295015"/>
            <a:ext cx="2531745" cy="2451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0" rIns="90000" bIns="46800" anchor="t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 中国社会企业因素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2. 国外社会企业因素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3. 借鉴之处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spc="15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用人单位应主动承担大学生就业的有限责任，包括建立校企合作的长效机制，发挥各自优势，实现资源共享。</a:t>
            </a:r>
            <a:endParaRPr lang="zh-CN" altLang="en-US" sz="1600" spc="15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>
            <p:custDataLst>
              <p:tags r:id="rId24"/>
            </p:custDataLst>
          </p:nvPr>
        </p:nvSpPr>
        <p:spPr bwMode="auto">
          <a:xfrm>
            <a:off x="9185275" y="2635885"/>
            <a:ext cx="2089150" cy="62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720" rIns="9144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b="1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（四）中外社会企业影响因素</a:t>
            </a:r>
            <a:endParaRPr lang="zh-CN" altLang="en-US" sz="1600" b="1" spc="3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1090295" y="2343150"/>
            <a:ext cx="2921000" cy="4323080"/>
          </a:xfrm>
          <a:prstGeom prst="roundRect">
            <a:avLst/>
          </a:prstGeom>
          <a:noFill/>
          <a:ln>
            <a:solidFill>
              <a:srgbClr val="0B76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4445635" y="2371725"/>
            <a:ext cx="2921000" cy="4294505"/>
          </a:xfrm>
          <a:prstGeom prst="roundRect">
            <a:avLst/>
          </a:prstGeom>
          <a:noFill/>
          <a:ln>
            <a:solidFill>
              <a:srgbClr val="0B76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7627620" y="2373630"/>
            <a:ext cx="3257550" cy="4292600"/>
          </a:xfrm>
          <a:prstGeom prst="roundRect">
            <a:avLst/>
          </a:prstGeom>
          <a:noFill/>
          <a:ln>
            <a:solidFill>
              <a:srgbClr val="0B76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77" t="20787" r="4270" b="10917"/>
          <a:stretch>
            <a:fillRect/>
          </a:stretch>
        </p:blipFill>
        <p:spPr>
          <a:xfrm>
            <a:off x="1671955" y="1099185"/>
            <a:ext cx="1845310" cy="1770380"/>
          </a:xfrm>
          <a:prstGeom prst="ellipse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31" b="52044"/>
          <a:stretch>
            <a:fillRect/>
          </a:stretch>
        </p:blipFill>
        <p:spPr>
          <a:xfrm>
            <a:off x="5027930" y="1099185"/>
            <a:ext cx="1845310" cy="1770380"/>
          </a:xfrm>
          <a:prstGeom prst="ellipse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574"/>
          <a:stretch>
            <a:fillRect/>
          </a:stretch>
        </p:blipFill>
        <p:spPr>
          <a:xfrm>
            <a:off x="8333740" y="1099185"/>
            <a:ext cx="1845310" cy="1770380"/>
          </a:xfrm>
          <a:prstGeom prst="ellipse">
            <a:avLst/>
          </a:prstGeom>
        </p:spPr>
      </p:pic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1162986" y="415924"/>
            <a:ext cx="4400226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defRPr/>
            </a:pPr>
            <a:r>
              <a:rPr sz="2665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四、大学生创业的环境分析</a:t>
            </a:r>
            <a:endParaRPr lang="zh-CN" altLang="en-US" sz="2665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6185" y="415924"/>
            <a:ext cx="644977" cy="502766"/>
            <a:chOff x="8418286" y="1219200"/>
            <a:chExt cx="1368552" cy="1066800"/>
          </a:xfrm>
        </p:grpSpPr>
        <p:sp>
          <p:nvSpPr>
            <p:cNvPr id="3" name="平行四边形 2"/>
            <p:cNvSpPr/>
            <p:nvPr/>
          </p:nvSpPr>
          <p:spPr>
            <a:xfrm>
              <a:off x="8418286" y="1219200"/>
              <a:ext cx="1216152" cy="914400"/>
            </a:xfrm>
            <a:prstGeom prst="parallelogram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8570686" y="1371600"/>
              <a:ext cx="1216152" cy="914400"/>
            </a:xfrm>
            <a:prstGeom prst="parallelogram">
              <a:avLst/>
            </a:prstGeom>
            <a:solidFill>
              <a:srgbClr val="006699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44880" y="2969260"/>
            <a:ext cx="3066415" cy="2819389"/>
            <a:chOff x="845185" y="2778030"/>
            <a:chExt cx="3590019" cy="2859528"/>
          </a:xfrm>
        </p:grpSpPr>
        <p:sp>
          <p:nvSpPr>
            <p:cNvPr id="8" name="文本框 19"/>
            <p:cNvSpPr txBox="1"/>
            <p:nvPr/>
          </p:nvSpPr>
          <p:spPr>
            <a:xfrm>
              <a:off x="1268196" y="3151562"/>
              <a:ext cx="2914422" cy="2485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20000"/>
                </a:lnSpc>
              </a:pPr>
              <a:r>
                <a:rPr sz="1600">
                  <a:solidFill>
                    <a:schemeClr val="tx2"/>
                  </a:solidFill>
                  <a:cs typeface="+mn-ea"/>
                  <a:sym typeface="+mn-lt"/>
                </a:rPr>
                <a:t>创业环境是指特殊环境，是一般环境的特定层面和组成部分。创业环境大致表现为以下几种形式。</a:t>
              </a:r>
              <a:endParaRPr sz="160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 fontAlgn="auto">
                <a:lnSpc>
                  <a:spcPct val="120000"/>
                </a:lnSpc>
              </a:pPr>
              <a:r>
                <a:rPr sz="1600">
                  <a:solidFill>
                    <a:schemeClr val="tx2"/>
                  </a:solidFill>
                  <a:cs typeface="+mn-ea"/>
                  <a:sym typeface="+mn-lt"/>
                </a:rPr>
                <a:t>1. 社会环境与自然环境</a:t>
              </a:r>
              <a:endParaRPr sz="160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 fontAlgn="auto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2. 内部环境和外部环境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 fontAlgn="auto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3. 融资环境与投资环境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 fontAlgn="auto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4. 生产环境与消费环境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45185" y="2778030"/>
              <a:ext cx="3590019" cy="37354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lang="zh-CN" altLang="en-US" b="1" dirty="0">
                  <a:solidFill>
                    <a:schemeClr val="tx2"/>
                  </a:solidFill>
                  <a:cs typeface="+mn-ea"/>
                  <a:sym typeface="+mn-lt"/>
                </a:rPr>
                <a:t>（一）创业环境的基本内涵</a:t>
              </a:r>
              <a:endParaRPr lang="zh-CN" altLang="en-US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248535" y="2080260"/>
            <a:ext cx="692785" cy="683260"/>
            <a:chOff x="544648" y="4362445"/>
            <a:chExt cx="914400" cy="914400"/>
          </a:xfrm>
        </p:grpSpPr>
        <p:sp>
          <p:nvSpPr>
            <p:cNvPr id="14" name="椭圆 13"/>
            <p:cNvSpPr/>
            <p:nvPr/>
          </p:nvSpPr>
          <p:spPr>
            <a:xfrm>
              <a:off x="544648" y="4362445"/>
              <a:ext cx="914400" cy="914400"/>
            </a:xfrm>
            <a:prstGeom prst="ellipse">
              <a:avLst/>
            </a:prstGeom>
            <a:solidFill>
              <a:srgbClr val="00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5546" y="4589256"/>
              <a:ext cx="536575" cy="436563"/>
              <a:chOff x="3669507" y="935831"/>
              <a:chExt cx="536575" cy="436563"/>
            </a:xfrm>
            <a:solidFill>
              <a:schemeClr val="bg1">
                <a:lumMod val="95000"/>
              </a:schemeClr>
            </a:solidFill>
          </p:grpSpPr>
          <p:sp>
            <p:nvSpPr>
              <p:cNvPr id="16" name="Freeform 152"/>
              <p:cNvSpPr/>
              <p:nvPr/>
            </p:nvSpPr>
            <p:spPr bwMode="auto">
              <a:xfrm>
                <a:off x="3669507" y="1000919"/>
                <a:ext cx="517525" cy="171450"/>
              </a:xfrm>
              <a:custGeom>
                <a:avLst/>
                <a:gdLst>
                  <a:gd name="T0" fmla="*/ 189 w 190"/>
                  <a:gd name="T1" fmla="*/ 21 h 63"/>
                  <a:gd name="T2" fmla="*/ 187 w 190"/>
                  <a:gd name="T3" fmla="*/ 18 h 63"/>
                  <a:gd name="T4" fmla="*/ 127 w 190"/>
                  <a:gd name="T5" fmla="*/ 0 h 63"/>
                  <a:gd name="T6" fmla="*/ 127 w 190"/>
                  <a:gd name="T7" fmla="*/ 2 h 63"/>
                  <a:gd name="T8" fmla="*/ 125 w 190"/>
                  <a:gd name="T9" fmla="*/ 7 h 63"/>
                  <a:gd name="T10" fmla="*/ 82 w 190"/>
                  <a:gd name="T11" fmla="*/ 19 h 63"/>
                  <a:gd name="T12" fmla="*/ 59 w 190"/>
                  <a:gd name="T13" fmla="*/ 16 h 63"/>
                  <a:gd name="T14" fmla="*/ 56 w 190"/>
                  <a:gd name="T15" fmla="*/ 12 h 63"/>
                  <a:gd name="T16" fmla="*/ 56 w 190"/>
                  <a:gd name="T17" fmla="*/ 10 h 63"/>
                  <a:gd name="T18" fmla="*/ 2 w 190"/>
                  <a:gd name="T19" fmla="*/ 42 h 63"/>
                  <a:gd name="T20" fmla="*/ 2 w 190"/>
                  <a:gd name="T21" fmla="*/ 42 h 63"/>
                  <a:gd name="T22" fmla="*/ 2 w 190"/>
                  <a:gd name="T23" fmla="*/ 42 h 63"/>
                  <a:gd name="T24" fmla="*/ 1 w 190"/>
                  <a:gd name="T25" fmla="*/ 43 h 63"/>
                  <a:gd name="T26" fmla="*/ 1 w 190"/>
                  <a:gd name="T27" fmla="*/ 44 h 63"/>
                  <a:gd name="T28" fmla="*/ 0 w 190"/>
                  <a:gd name="T29" fmla="*/ 45 h 63"/>
                  <a:gd name="T30" fmla="*/ 0 w 190"/>
                  <a:gd name="T31" fmla="*/ 45 h 63"/>
                  <a:gd name="T32" fmla="*/ 0 w 190"/>
                  <a:gd name="T33" fmla="*/ 46 h 63"/>
                  <a:gd name="T34" fmla="*/ 0 w 190"/>
                  <a:gd name="T35" fmla="*/ 47 h 63"/>
                  <a:gd name="T36" fmla="*/ 1 w 190"/>
                  <a:gd name="T37" fmla="*/ 48 h 63"/>
                  <a:gd name="T38" fmla="*/ 1 w 190"/>
                  <a:gd name="T39" fmla="*/ 48 h 63"/>
                  <a:gd name="T40" fmla="*/ 2 w 190"/>
                  <a:gd name="T41" fmla="*/ 49 h 63"/>
                  <a:gd name="T42" fmla="*/ 2 w 190"/>
                  <a:gd name="T43" fmla="*/ 49 h 63"/>
                  <a:gd name="T44" fmla="*/ 80 w 190"/>
                  <a:gd name="T45" fmla="*/ 63 h 63"/>
                  <a:gd name="T46" fmla="*/ 187 w 190"/>
                  <a:gd name="T47" fmla="*/ 26 h 63"/>
                  <a:gd name="T48" fmla="*/ 188 w 190"/>
                  <a:gd name="T49" fmla="*/ 25 h 63"/>
                  <a:gd name="T50" fmla="*/ 189 w 190"/>
                  <a:gd name="T51" fmla="*/ 2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0" h="63">
                    <a:moveTo>
                      <a:pt x="189" y="21"/>
                    </a:moveTo>
                    <a:cubicBezTo>
                      <a:pt x="189" y="20"/>
                      <a:pt x="188" y="19"/>
                      <a:pt x="187" y="18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7" y="1"/>
                      <a:pt x="127" y="2"/>
                      <a:pt x="127" y="2"/>
                    </a:cubicBezTo>
                    <a:cubicBezTo>
                      <a:pt x="127" y="4"/>
                      <a:pt x="127" y="6"/>
                      <a:pt x="125" y="7"/>
                    </a:cubicBezTo>
                    <a:cubicBezTo>
                      <a:pt x="112" y="15"/>
                      <a:pt x="98" y="19"/>
                      <a:pt x="82" y="19"/>
                    </a:cubicBezTo>
                    <a:cubicBezTo>
                      <a:pt x="72" y="19"/>
                      <a:pt x="64" y="17"/>
                      <a:pt x="59" y="16"/>
                    </a:cubicBezTo>
                    <a:cubicBezTo>
                      <a:pt x="57" y="15"/>
                      <a:pt x="56" y="14"/>
                      <a:pt x="56" y="12"/>
                    </a:cubicBezTo>
                    <a:cubicBezTo>
                      <a:pt x="56" y="12"/>
                      <a:pt x="56" y="11"/>
                      <a:pt x="56" y="10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0" y="44"/>
                      <a:pt x="0" y="44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0" y="47"/>
                      <a:pt x="0" y="47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7" y="63"/>
                      <a:pt x="80" y="63"/>
                    </a:cubicBezTo>
                    <a:cubicBezTo>
                      <a:pt x="114" y="63"/>
                      <a:pt x="153" y="55"/>
                      <a:pt x="187" y="26"/>
                    </a:cubicBezTo>
                    <a:cubicBezTo>
                      <a:pt x="187" y="26"/>
                      <a:pt x="188" y="26"/>
                      <a:pt x="188" y="25"/>
                    </a:cubicBezTo>
                    <a:cubicBezTo>
                      <a:pt x="189" y="24"/>
                      <a:pt x="190" y="23"/>
                      <a:pt x="1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53"/>
              <p:cNvSpPr/>
              <p:nvPr/>
            </p:nvSpPr>
            <p:spPr bwMode="auto">
              <a:xfrm>
                <a:off x="3834607" y="935831"/>
                <a:ext cx="166688" cy="109538"/>
              </a:xfrm>
              <a:custGeom>
                <a:avLst/>
                <a:gdLst>
                  <a:gd name="T0" fmla="*/ 61 w 61"/>
                  <a:gd name="T1" fmla="*/ 26 h 40"/>
                  <a:gd name="T2" fmla="*/ 60 w 61"/>
                  <a:gd name="T3" fmla="*/ 24 h 40"/>
                  <a:gd name="T4" fmla="*/ 31 w 61"/>
                  <a:gd name="T5" fmla="*/ 0 h 40"/>
                  <a:gd name="T6" fmla="*/ 0 w 61"/>
                  <a:gd name="T7" fmla="*/ 31 h 40"/>
                  <a:gd name="T8" fmla="*/ 0 w 61"/>
                  <a:gd name="T9" fmla="*/ 32 h 40"/>
                  <a:gd name="T10" fmla="*/ 0 w 61"/>
                  <a:gd name="T11" fmla="*/ 34 h 40"/>
                  <a:gd name="T12" fmla="*/ 2 w 61"/>
                  <a:gd name="T13" fmla="*/ 37 h 40"/>
                  <a:gd name="T14" fmla="*/ 23 w 61"/>
                  <a:gd name="T15" fmla="*/ 40 h 40"/>
                  <a:gd name="T16" fmla="*/ 59 w 61"/>
                  <a:gd name="T17" fmla="*/ 29 h 40"/>
                  <a:gd name="T18" fmla="*/ 61 w 61"/>
                  <a:gd name="T19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40">
                    <a:moveTo>
                      <a:pt x="61" y="26"/>
                    </a:moveTo>
                    <a:cubicBezTo>
                      <a:pt x="61" y="25"/>
                      <a:pt x="60" y="24"/>
                      <a:pt x="60" y="24"/>
                    </a:cubicBezTo>
                    <a:cubicBezTo>
                      <a:pt x="57" y="10"/>
                      <a:pt x="45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33"/>
                      <a:pt x="0" y="33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7" y="38"/>
                      <a:pt x="14" y="40"/>
                      <a:pt x="23" y="40"/>
                    </a:cubicBezTo>
                    <a:cubicBezTo>
                      <a:pt x="36" y="40"/>
                      <a:pt x="48" y="36"/>
                      <a:pt x="59" y="29"/>
                    </a:cubicBezTo>
                    <a:cubicBezTo>
                      <a:pt x="60" y="28"/>
                      <a:pt x="61" y="27"/>
                      <a:pt x="6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54"/>
              <p:cNvSpPr/>
              <p:nvPr/>
            </p:nvSpPr>
            <p:spPr bwMode="auto">
              <a:xfrm>
                <a:off x="3674269" y="1085056"/>
                <a:ext cx="531813" cy="287338"/>
              </a:xfrm>
              <a:custGeom>
                <a:avLst/>
                <a:gdLst>
                  <a:gd name="T0" fmla="*/ 193 w 195"/>
                  <a:gd name="T1" fmla="*/ 97 h 105"/>
                  <a:gd name="T2" fmla="*/ 161 w 195"/>
                  <a:gd name="T3" fmla="*/ 30 h 105"/>
                  <a:gd name="T4" fmla="*/ 185 w 195"/>
                  <a:gd name="T5" fmla="*/ 0 h 105"/>
                  <a:gd name="T6" fmla="*/ 78 w 195"/>
                  <a:gd name="T7" fmla="*/ 37 h 105"/>
                  <a:gd name="T8" fmla="*/ 0 w 195"/>
                  <a:gd name="T9" fmla="*/ 24 h 105"/>
                  <a:gd name="T10" fmla="*/ 0 w 195"/>
                  <a:gd name="T11" fmla="*/ 23 h 105"/>
                  <a:gd name="T12" fmla="*/ 0 w 195"/>
                  <a:gd name="T13" fmla="*/ 23 h 105"/>
                  <a:gd name="T14" fmla="*/ 4 w 195"/>
                  <a:gd name="T15" fmla="*/ 26 h 105"/>
                  <a:gd name="T16" fmla="*/ 41 w 195"/>
                  <a:gd name="T17" fmla="*/ 50 h 105"/>
                  <a:gd name="T18" fmla="*/ 19 w 195"/>
                  <a:gd name="T19" fmla="*/ 97 h 105"/>
                  <a:gd name="T20" fmla="*/ 22 w 195"/>
                  <a:gd name="T21" fmla="*/ 105 h 105"/>
                  <a:gd name="T22" fmla="*/ 25 w 195"/>
                  <a:gd name="T23" fmla="*/ 105 h 105"/>
                  <a:gd name="T24" fmla="*/ 30 w 195"/>
                  <a:gd name="T25" fmla="*/ 102 h 105"/>
                  <a:gd name="T26" fmla="*/ 52 w 195"/>
                  <a:gd name="T27" fmla="*/ 56 h 105"/>
                  <a:gd name="T28" fmla="*/ 62 w 195"/>
                  <a:gd name="T29" fmla="*/ 61 h 105"/>
                  <a:gd name="T30" fmla="*/ 66 w 195"/>
                  <a:gd name="T31" fmla="*/ 63 h 105"/>
                  <a:gd name="T32" fmla="*/ 103 w 195"/>
                  <a:gd name="T33" fmla="*/ 74 h 105"/>
                  <a:gd name="T34" fmla="*/ 110 w 195"/>
                  <a:gd name="T35" fmla="*/ 73 h 105"/>
                  <a:gd name="T36" fmla="*/ 143 w 195"/>
                  <a:gd name="T37" fmla="*/ 50 h 105"/>
                  <a:gd name="T38" fmla="*/ 146 w 195"/>
                  <a:gd name="T39" fmla="*/ 46 h 105"/>
                  <a:gd name="T40" fmla="*/ 152 w 195"/>
                  <a:gd name="T41" fmla="*/ 40 h 105"/>
                  <a:gd name="T42" fmla="*/ 183 w 195"/>
                  <a:gd name="T43" fmla="*/ 102 h 105"/>
                  <a:gd name="T44" fmla="*/ 188 w 195"/>
                  <a:gd name="T45" fmla="*/ 105 h 105"/>
                  <a:gd name="T46" fmla="*/ 191 w 195"/>
                  <a:gd name="T47" fmla="*/ 105 h 105"/>
                  <a:gd name="T48" fmla="*/ 193 w 195"/>
                  <a:gd name="T49" fmla="*/ 9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5" h="105">
                    <a:moveTo>
                      <a:pt x="193" y="97"/>
                    </a:moveTo>
                    <a:cubicBezTo>
                      <a:pt x="161" y="30"/>
                      <a:pt x="161" y="30"/>
                      <a:pt x="161" y="30"/>
                    </a:cubicBezTo>
                    <a:cubicBezTo>
                      <a:pt x="172" y="17"/>
                      <a:pt x="181" y="5"/>
                      <a:pt x="185" y="0"/>
                    </a:cubicBezTo>
                    <a:cubicBezTo>
                      <a:pt x="151" y="29"/>
                      <a:pt x="112" y="37"/>
                      <a:pt x="78" y="37"/>
                    </a:cubicBezTo>
                    <a:cubicBezTo>
                      <a:pt x="35" y="37"/>
                      <a:pt x="1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4" y="26"/>
                    </a:cubicBezTo>
                    <a:cubicBezTo>
                      <a:pt x="11" y="31"/>
                      <a:pt x="25" y="41"/>
                      <a:pt x="41" y="50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8" y="100"/>
                      <a:pt x="19" y="103"/>
                      <a:pt x="22" y="105"/>
                    </a:cubicBezTo>
                    <a:cubicBezTo>
                      <a:pt x="23" y="105"/>
                      <a:pt x="24" y="105"/>
                      <a:pt x="25" y="105"/>
                    </a:cubicBezTo>
                    <a:cubicBezTo>
                      <a:pt x="27" y="105"/>
                      <a:pt x="29" y="104"/>
                      <a:pt x="30" y="102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5" y="58"/>
                      <a:pt x="58" y="59"/>
                      <a:pt x="62" y="61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82" y="70"/>
                      <a:pt x="94" y="74"/>
                      <a:pt x="103" y="74"/>
                    </a:cubicBezTo>
                    <a:cubicBezTo>
                      <a:pt x="106" y="74"/>
                      <a:pt x="108" y="73"/>
                      <a:pt x="110" y="73"/>
                    </a:cubicBezTo>
                    <a:cubicBezTo>
                      <a:pt x="119" y="70"/>
                      <a:pt x="130" y="63"/>
                      <a:pt x="143" y="50"/>
                    </a:cubicBezTo>
                    <a:cubicBezTo>
                      <a:pt x="146" y="46"/>
                      <a:pt x="146" y="46"/>
                      <a:pt x="146" y="46"/>
                    </a:cubicBezTo>
                    <a:cubicBezTo>
                      <a:pt x="148" y="44"/>
                      <a:pt x="150" y="42"/>
                      <a:pt x="152" y="40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4" y="104"/>
                      <a:pt x="186" y="105"/>
                      <a:pt x="188" y="105"/>
                    </a:cubicBezTo>
                    <a:cubicBezTo>
                      <a:pt x="189" y="105"/>
                      <a:pt x="190" y="105"/>
                      <a:pt x="191" y="105"/>
                    </a:cubicBezTo>
                    <a:cubicBezTo>
                      <a:pt x="194" y="103"/>
                      <a:pt x="195" y="99"/>
                      <a:pt x="193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587365" y="2063115"/>
            <a:ext cx="726440" cy="716280"/>
            <a:chOff x="2003696" y="4819645"/>
            <a:chExt cx="914400" cy="914400"/>
          </a:xfrm>
        </p:grpSpPr>
        <p:sp>
          <p:nvSpPr>
            <p:cNvPr id="20" name="椭圆 19"/>
            <p:cNvSpPr/>
            <p:nvPr/>
          </p:nvSpPr>
          <p:spPr>
            <a:xfrm>
              <a:off x="2003696" y="4819645"/>
              <a:ext cx="914400" cy="914400"/>
            </a:xfrm>
            <a:prstGeom prst="ellipse">
              <a:avLst/>
            </a:prstGeom>
            <a:solidFill>
              <a:srgbClr val="00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181496" y="5114920"/>
              <a:ext cx="558800" cy="323850"/>
              <a:chOff x="4995069" y="992982"/>
              <a:chExt cx="558800" cy="323850"/>
            </a:xfrm>
            <a:solidFill>
              <a:schemeClr val="bg1">
                <a:lumMod val="95000"/>
              </a:schemeClr>
            </a:solidFill>
          </p:grpSpPr>
          <p:sp>
            <p:nvSpPr>
              <p:cNvPr id="22" name="Oval 150"/>
              <p:cNvSpPr>
                <a:spLocks noChangeArrowheads="1"/>
              </p:cNvSpPr>
              <p:nvPr/>
            </p:nvSpPr>
            <p:spPr bwMode="auto">
              <a:xfrm>
                <a:off x="5115719" y="99298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151"/>
              <p:cNvSpPr/>
              <p:nvPr/>
            </p:nvSpPr>
            <p:spPr bwMode="auto">
              <a:xfrm>
                <a:off x="4995069" y="1008857"/>
                <a:ext cx="558800" cy="273050"/>
              </a:xfrm>
              <a:custGeom>
                <a:avLst/>
                <a:gdLst>
                  <a:gd name="T0" fmla="*/ 24 w 205"/>
                  <a:gd name="T1" fmla="*/ 100 h 100"/>
                  <a:gd name="T2" fmla="*/ 5 w 205"/>
                  <a:gd name="T3" fmla="*/ 92 h 100"/>
                  <a:gd name="T4" fmla="*/ 45 w 205"/>
                  <a:gd name="T5" fmla="*/ 53 h 100"/>
                  <a:gd name="T6" fmla="*/ 51 w 205"/>
                  <a:gd name="T7" fmla="*/ 63 h 100"/>
                  <a:gd name="T8" fmla="*/ 17 w 205"/>
                  <a:gd name="T9" fmla="*/ 88 h 100"/>
                  <a:gd name="T10" fmla="*/ 108 w 205"/>
                  <a:gd name="T11" fmla="*/ 65 h 100"/>
                  <a:gd name="T12" fmla="*/ 190 w 205"/>
                  <a:gd name="T13" fmla="*/ 19 h 100"/>
                  <a:gd name="T14" fmla="*/ 149 w 205"/>
                  <a:gd name="T15" fmla="*/ 25 h 100"/>
                  <a:gd name="T16" fmla="*/ 146 w 205"/>
                  <a:gd name="T17" fmla="*/ 13 h 100"/>
                  <a:gd name="T18" fmla="*/ 202 w 205"/>
                  <a:gd name="T19" fmla="*/ 14 h 100"/>
                  <a:gd name="T20" fmla="*/ 177 w 205"/>
                  <a:gd name="T21" fmla="*/ 45 h 100"/>
                  <a:gd name="T22" fmla="*/ 113 w 205"/>
                  <a:gd name="T23" fmla="*/ 76 h 100"/>
                  <a:gd name="T24" fmla="*/ 24 w 205"/>
                  <a:gd name="T2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5" h="100">
                    <a:moveTo>
                      <a:pt x="24" y="100"/>
                    </a:moveTo>
                    <a:cubicBezTo>
                      <a:pt x="14" y="100"/>
                      <a:pt x="8" y="98"/>
                      <a:pt x="5" y="92"/>
                    </a:cubicBezTo>
                    <a:cubicBezTo>
                      <a:pt x="4" y="88"/>
                      <a:pt x="0" y="78"/>
                      <a:pt x="45" y="5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28" y="76"/>
                      <a:pt x="19" y="84"/>
                      <a:pt x="17" y="88"/>
                    </a:cubicBezTo>
                    <a:cubicBezTo>
                      <a:pt x="25" y="90"/>
                      <a:pt x="57" y="86"/>
                      <a:pt x="108" y="65"/>
                    </a:cubicBezTo>
                    <a:cubicBezTo>
                      <a:pt x="160" y="45"/>
                      <a:pt x="186" y="26"/>
                      <a:pt x="190" y="19"/>
                    </a:cubicBezTo>
                    <a:cubicBezTo>
                      <a:pt x="186" y="18"/>
                      <a:pt x="175" y="18"/>
                      <a:pt x="149" y="25"/>
                    </a:cubicBezTo>
                    <a:cubicBezTo>
                      <a:pt x="146" y="13"/>
                      <a:pt x="146" y="13"/>
                      <a:pt x="146" y="13"/>
                    </a:cubicBezTo>
                    <a:cubicBezTo>
                      <a:pt x="196" y="0"/>
                      <a:pt x="200" y="10"/>
                      <a:pt x="202" y="14"/>
                    </a:cubicBezTo>
                    <a:cubicBezTo>
                      <a:pt x="205" y="22"/>
                      <a:pt x="198" y="32"/>
                      <a:pt x="177" y="45"/>
                    </a:cubicBezTo>
                    <a:cubicBezTo>
                      <a:pt x="161" y="55"/>
                      <a:pt x="138" y="66"/>
                      <a:pt x="113" y="76"/>
                    </a:cubicBezTo>
                    <a:cubicBezTo>
                      <a:pt x="105" y="80"/>
                      <a:pt x="53" y="100"/>
                      <a:pt x="24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8893175" y="2052955"/>
            <a:ext cx="726440" cy="716280"/>
            <a:chOff x="4007768" y="2647142"/>
            <a:chExt cx="914400" cy="914400"/>
          </a:xfrm>
        </p:grpSpPr>
        <p:sp>
          <p:nvSpPr>
            <p:cNvPr id="25" name="椭圆 24"/>
            <p:cNvSpPr/>
            <p:nvPr/>
          </p:nvSpPr>
          <p:spPr>
            <a:xfrm>
              <a:off x="4007768" y="2647142"/>
              <a:ext cx="914400" cy="914400"/>
            </a:xfrm>
            <a:prstGeom prst="ellipse">
              <a:avLst/>
            </a:prstGeom>
            <a:solidFill>
              <a:srgbClr val="00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42"/>
            <p:cNvSpPr>
              <a:spLocks noEditPoints="1"/>
            </p:cNvSpPr>
            <p:nvPr/>
          </p:nvSpPr>
          <p:spPr bwMode="auto">
            <a:xfrm>
              <a:off x="4212555" y="2848189"/>
              <a:ext cx="504825" cy="539750"/>
            </a:xfrm>
            <a:custGeom>
              <a:avLst/>
              <a:gdLst>
                <a:gd name="T0" fmla="*/ 169 w 185"/>
                <a:gd name="T1" fmla="*/ 93 h 198"/>
                <a:gd name="T2" fmla="*/ 147 w 185"/>
                <a:gd name="T3" fmla="*/ 35 h 198"/>
                <a:gd name="T4" fmla="*/ 93 w 185"/>
                <a:gd name="T5" fmla="*/ 0 h 198"/>
                <a:gd name="T6" fmla="*/ 39 w 185"/>
                <a:gd name="T7" fmla="*/ 35 h 198"/>
                <a:gd name="T8" fmla="*/ 22 w 185"/>
                <a:gd name="T9" fmla="*/ 99 h 198"/>
                <a:gd name="T10" fmla="*/ 39 w 185"/>
                <a:gd name="T11" fmla="*/ 162 h 198"/>
                <a:gd name="T12" fmla="*/ 93 w 185"/>
                <a:gd name="T13" fmla="*/ 198 h 198"/>
                <a:gd name="T14" fmla="*/ 147 w 185"/>
                <a:gd name="T15" fmla="*/ 162 h 198"/>
                <a:gd name="T16" fmla="*/ 169 w 185"/>
                <a:gd name="T17" fmla="*/ 104 h 198"/>
                <a:gd name="T18" fmla="*/ 147 w 185"/>
                <a:gd name="T19" fmla="*/ 47 h 198"/>
                <a:gd name="T20" fmla="*/ 159 w 185"/>
                <a:gd name="T21" fmla="*/ 86 h 198"/>
                <a:gd name="T22" fmla="*/ 137 w 185"/>
                <a:gd name="T23" fmla="*/ 74 h 198"/>
                <a:gd name="T24" fmla="*/ 147 w 185"/>
                <a:gd name="T25" fmla="*/ 47 h 198"/>
                <a:gd name="T26" fmla="*/ 93 w 185"/>
                <a:gd name="T27" fmla="*/ 136 h 198"/>
                <a:gd name="T28" fmla="*/ 61 w 185"/>
                <a:gd name="T29" fmla="*/ 117 h 198"/>
                <a:gd name="T30" fmla="*/ 61 w 185"/>
                <a:gd name="T31" fmla="*/ 80 h 198"/>
                <a:gd name="T32" fmla="*/ 93 w 185"/>
                <a:gd name="T33" fmla="*/ 61 h 198"/>
                <a:gd name="T34" fmla="*/ 125 w 185"/>
                <a:gd name="T35" fmla="*/ 80 h 198"/>
                <a:gd name="T36" fmla="*/ 125 w 185"/>
                <a:gd name="T37" fmla="*/ 117 h 198"/>
                <a:gd name="T38" fmla="*/ 123 w 185"/>
                <a:gd name="T39" fmla="*/ 133 h 198"/>
                <a:gd name="T40" fmla="*/ 108 w 185"/>
                <a:gd name="T41" fmla="*/ 142 h 198"/>
                <a:gd name="T42" fmla="*/ 123 w 185"/>
                <a:gd name="T43" fmla="*/ 133 h 198"/>
                <a:gd name="T44" fmla="*/ 66 w 185"/>
                <a:gd name="T45" fmla="*/ 146 h 198"/>
                <a:gd name="T46" fmla="*/ 71 w 185"/>
                <a:gd name="T47" fmla="*/ 138 h 198"/>
                <a:gd name="T48" fmla="*/ 48 w 185"/>
                <a:gd name="T49" fmla="*/ 108 h 198"/>
                <a:gd name="T50" fmla="*/ 48 w 185"/>
                <a:gd name="T51" fmla="*/ 90 h 198"/>
                <a:gd name="T52" fmla="*/ 48 w 185"/>
                <a:gd name="T53" fmla="*/ 108 h 198"/>
                <a:gd name="T54" fmla="*/ 66 w 185"/>
                <a:gd name="T55" fmla="*/ 51 h 198"/>
                <a:gd name="T56" fmla="*/ 71 w 185"/>
                <a:gd name="T57" fmla="*/ 60 h 198"/>
                <a:gd name="T58" fmla="*/ 108 w 185"/>
                <a:gd name="T59" fmla="*/ 55 h 198"/>
                <a:gd name="T60" fmla="*/ 123 w 185"/>
                <a:gd name="T61" fmla="*/ 64 h 198"/>
                <a:gd name="T62" fmla="*/ 108 w 185"/>
                <a:gd name="T63" fmla="*/ 55 h 198"/>
                <a:gd name="T64" fmla="*/ 148 w 185"/>
                <a:gd name="T65" fmla="*/ 99 h 198"/>
                <a:gd name="T66" fmla="*/ 138 w 185"/>
                <a:gd name="T67" fmla="*/ 99 h 198"/>
                <a:gd name="T68" fmla="*/ 93 w 185"/>
                <a:gd name="T69" fmla="*/ 12 h 198"/>
                <a:gd name="T70" fmla="*/ 93 w 185"/>
                <a:gd name="T71" fmla="*/ 48 h 198"/>
                <a:gd name="T72" fmla="*/ 93 w 185"/>
                <a:gd name="T73" fmla="*/ 12 h 198"/>
                <a:gd name="T74" fmla="*/ 39 w 185"/>
                <a:gd name="T75" fmla="*/ 47 h 198"/>
                <a:gd name="T76" fmla="*/ 49 w 185"/>
                <a:gd name="T77" fmla="*/ 73 h 198"/>
                <a:gd name="T78" fmla="*/ 18 w 185"/>
                <a:gd name="T79" fmla="*/ 55 h 198"/>
                <a:gd name="T80" fmla="*/ 18 w 185"/>
                <a:gd name="T81" fmla="*/ 142 h 198"/>
                <a:gd name="T82" fmla="*/ 49 w 185"/>
                <a:gd name="T83" fmla="*/ 124 h 198"/>
                <a:gd name="T84" fmla="*/ 39 w 185"/>
                <a:gd name="T85" fmla="*/ 150 h 198"/>
                <a:gd name="T86" fmla="*/ 69 w 185"/>
                <a:gd name="T87" fmla="*/ 158 h 198"/>
                <a:gd name="T88" fmla="*/ 117 w 185"/>
                <a:gd name="T89" fmla="*/ 158 h 198"/>
                <a:gd name="T90" fmla="*/ 168 w 185"/>
                <a:gd name="T91" fmla="*/ 142 h 198"/>
                <a:gd name="T92" fmla="*/ 132 w 185"/>
                <a:gd name="T93" fmla="*/ 149 h 198"/>
                <a:gd name="T94" fmla="*/ 156 w 185"/>
                <a:gd name="T95" fmla="*/ 107 h 198"/>
                <a:gd name="T96" fmla="*/ 168 w 185"/>
                <a:gd name="T97" fmla="*/ 14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98">
                  <a:moveTo>
                    <a:pt x="164" y="99"/>
                  </a:moveTo>
                  <a:cubicBezTo>
                    <a:pt x="166" y="97"/>
                    <a:pt x="167" y="95"/>
                    <a:pt x="169" y="93"/>
                  </a:cubicBezTo>
                  <a:cubicBezTo>
                    <a:pt x="182" y="76"/>
                    <a:pt x="185" y="60"/>
                    <a:pt x="179" y="49"/>
                  </a:cubicBezTo>
                  <a:cubicBezTo>
                    <a:pt x="175" y="43"/>
                    <a:pt x="167" y="35"/>
                    <a:pt x="147" y="35"/>
                  </a:cubicBezTo>
                  <a:cubicBezTo>
                    <a:pt x="141" y="35"/>
                    <a:pt x="135" y="36"/>
                    <a:pt x="129" y="37"/>
                  </a:cubicBezTo>
                  <a:cubicBezTo>
                    <a:pt x="121" y="14"/>
                    <a:pt x="108" y="0"/>
                    <a:pt x="93" y="0"/>
                  </a:cubicBezTo>
                  <a:cubicBezTo>
                    <a:pt x="78" y="0"/>
                    <a:pt x="65" y="14"/>
                    <a:pt x="57" y="37"/>
                  </a:cubicBezTo>
                  <a:cubicBezTo>
                    <a:pt x="51" y="36"/>
                    <a:pt x="45" y="35"/>
                    <a:pt x="39" y="35"/>
                  </a:cubicBezTo>
                  <a:cubicBezTo>
                    <a:pt x="20" y="35"/>
                    <a:pt x="11" y="43"/>
                    <a:pt x="7" y="49"/>
                  </a:cubicBezTo>
                  <a:cubicBezTo>
                    <a:pt x="0" y="62"/>
                    <a:pt x="6" y="80"/>
                    <a:pt x="22" y="99"/>
                  </a:cubicBezTo>
                  <a:cubicBezTo>
                    <a:pt x="6" y="117"/>
                    <a:pt x="0" y="135"/>
                    <a:pt x="7" y="148"/>
                  </a:cubicBezTo>
                  <a:cubicBezTo>
                    <a:pt x="11" y="155"/>
                    <a:pt x="20" y="162"/>
                    <a:pt x="39" y="162"/>
                  </a:cubicBezTo>
                  <a:cubicBezTo>
                    <a:pt x="45" y="162"/>
                    <a:pt x="51" y="162"/>
                    <a:pt x="57" y="160"/>
                  </a:cubicBezTo>
                  <a:cubicBezTo>
                    <a:pt x="65" y="183"/>
                    <a:pt x="78" y="198"/>
                    <a:pt x="93" y="198"/>
                  </a:cubicBezTo>
                  <a:cubicBezTo>
                    <a:pt x="108" y="198"/>
                    <a:pt x="121" y="183"/>
                    <a:pt x="129" y="160"/>
                  </a:cubicBezTo>
                  <a:cubicBezTo>
                    <a:pt x="135" y="162"/>
                    <a:pt x="141" y="162"/>
                    <a:pt x="147" y="162"/>
                  </a:cubicBezTo>
                  <a:cubicBezTo>
                    <a:pt x="167" y="162"/>
                    <a:pt x="175" y="155"/>
                    <a:pt x="179" y="148"/>
                  </a:cubicBezTo>
                  <a:cubicBezTo>
                    <a:pt x="185" y="137"/>
                    <a:pt x="182" y="121"/>
                    <a:pt x="169" y="104"/>
                  </a:cubicBezTo>
                  <a:cubicBezTo>
                    <a:pt x="167" y="102"/>
                    <a:pt x="166" y="100"/>
                    <a:pt x="164" y="99"/>
                  </a:cubicBezTo>
                  <a:close/>
                  <a:moveTo>
                    <a:pt x="147" y="47"/>
                  </a:moveTo>
                  <a:cubicBezTo>
                    <a:pt x="158" y="47"/>
                    <a:pt x="165" y="50"/>
                    <a:pt x="168" y="55"/>
                  </a:cubicBezTo>
                  <a:cubicBezTo>
                    <a:pt x="172" y="62"/>
                    <a:pt x="169" y="73"/>
                    <a:pt x="159" y="86"/>
                  </a:cubicBezTo>
                  <a:cubicBezTo>
                    <a:pt x="158" y="87"/>
                    <a:pt x="157" y="89"/>
                    <a:pt x="156" y="90"/>
                  </a:cubicBezTo>
                  <a:cubicBezTo>
                    <a:pt x="150" y="84"/>
                    <a:pt x="144" y="79"/>
                    <a:pt x="137" y="74"/>
                  </a:cubicBezTo>
                  <a:cubicBezTo>
                    <a:pt x="136" y="65"/>
                    <a:pt x="134" y="56"/>
                    <a:pt x="132" y="49"/>
                  </a:cubicBezTo>
                  <a:cubicBezTo>
                    <a:pt x="137" y="48"/>
                    <a:pt x="142" y="47"/>
                    <a:pt x="147" y="47"/>
                  </a:cubicBezTo>
                  <a:close/>
                  <a:moveTo>
                    <a:pt x="110" y="127"/>
                  </a:moveTo>
                  <a:cubicBezTo>
                    <a:pt x="104" y="130"/>
                    <a:pt x="99" y="133"/>
                    <a:pt x="93" y="136"/>
                  </a:cubicBezTo>
                  <a:cubicBezTo>
                    <a:pt x="88" y="133"/>
                    <a:pt x="82" y="130"/>
                    <a:pt x="77" y="127"/>
                  </a:cubicBezTo>
                  <a:cubicBezTo>
                    <a:pt x="71" y="124"/>
                    <a:pt x="66" y="121"/>
                    <a:pt x="61" y="117"/>
                  </a:cubicBezTo>
                  <a:cubicBezTo>
                    <a:pt x="60" y="111"/>
                    <a:pt x="60" y="105"/>
                    <a:pt x="60" y="99"/>
                  </a:cubicBezTo>
                  <a:cubicBezTo>
                    <a:pt x="60" y="92"/>
                    <a:pt x="60" y="86"/>
                    <a:pt x="61" y="80"/>
                  </a:cubicBezTo>
                  <a:cubicBezTo>
                    <a:pt x="66" y="77"/>
                    <a:pt x="71" y="73"/>
                    <a:pt x="77" y="70"/>
                  </a:cubicBezTo>
                  <a:cubicBezTo>
                    <a:pt x="82" y="67"/>
                    <a:pt x="88" y="64"/>
                    <a:pt x="93" y="61"/>
                  </a:cubicBezTo>
                  <a:cubicBezTo>
                    <a:pt x="99" y="64"/>
                    <a:pt x="104" y="67"/>
                    <a:pt x="110" y="70"/>
                  </a:cubicBezTo>
                  <a:cubicBezTo>
                    <a:pt x="115" y="73"/>
                    <a:pt x="120" y="77"/>
                    <a:pt x="125" y="80"/>
                  </a:cubicBezTo>
                  <a:cubicBezTo>
                    <a:pt x="126" y="86"/>
                    <a:pt x="126" y="92"/>
                    <a:pt x="126" y="99"/>
                  </a:cubicBezTo>
                  <a:cubicBezTo>
                    <a:pt x="126" y="105"/>
                    <a:pt x="126" y="111"/>
                    <a:pt x="125" y="117"/>
                  </a:cubicBezTo>
                  <a:cubicBezTo>
                    <a:pt x="120" y="121"/>
                    <a:pt x="115" y="124"/>
                    <a:pt x="110" y="127"/>
                  </a:cubicBezTo>
                  <a:close/>
                  <a:moveTo>
                    <a:pt x="123" y="133"/>
                  </a:moveTo>
                  <a:cubicBezTo>
                    <a:pt x="122" y="138"/>
                    <a:pt x="122" y="142"/>
                    <a:pt x="120" y="146"/>
                  </a:cubicBezTo>
                  <a:cubicBezTo>
                    <a:pt x="116" y="145"/>
                    <a:pt x="112" y="144"/>
                    <a:pt x="108" y="142"/>
                  </a:cubicBezTo>
                  <a:cubicBezTo>
                    <a:pt x="110" y="141"/>
                    <a:pt x="113" y="139"/>
                    <a:pt x="116" y="138"/>
                  </a:cubicBezTo>
                  <a:cubicBezTo>
                    <a:pt x="118" y="136"/>
                    <a:pt x="121" y="135"/>
                    <a:pt x="123" y="133"/>
                  </a:cubicBezTo>
                  <a:close/>
                  <a:moveTo>
                    <a:pt x="78" y="142"/>
                  </a:moveTo>
                  <a:cubicBezTo>
                    <a:pt x="74" y="144"/>
                    <a:pt x="70" y="145"/>
                    <a:pt x="66" y="146"/>
                  </a:cubicBezTo>
                  <a:cubicBezTo>
                    <a:pt x="65" y="142"/>
                    <a:pt x="64" y="138"/>
                    <a:pt x="63" y="133"/>
                  </a:cubicBezTo>
                  <a:cubicBezTo>
                    <a:pt x="65" y="135"/>
                    <a:pt x="68" y="136"/>
                    <a:pt x="71" y="138"/>
                  </a:cubicBezTo>
                  <a:cubicBezTo>
                    <a:pt x="73" y="139"/>
                    <a:pt x="76" y="141"/>
                    <a:pt x="78" y="142"/>
                  </a:cubicBezTo>
                  <a:close/>
                  <a:moveTo>
                    <a:pt x="48" y="108"/>
                  </a:moveTo>
                  <a:cubicBezTo>
                    <a:pt x="45" y="105"/>
                    <a:pt x="41" y="102"/>
                    <a:pt x="38" y="99"/>
                  </a:cubicBezTo>
                  <a:cubicBezTo>
                    <a:pt x="41" y="96"/>
                    <a:pt x="45" y="93"/>
                    <a:pt x="48" y="90"/>
                  </a:cubicBezTo>
                  <a:cubicBezTo>
                    <a:pt x="48" y="93"/>
                    <a:pt x="48" y="96"/>
                    <a:pt x="48" y="99"/>
                  </a:cubicBezTo>
                  <a:cubicBezTo>
                    <a:pt x="48" y="102"/>
                    <a:pt x="48" y="105"/>
                    <a:pt x="48" y="108"/>
                  </a:cubicBezTo>
                  <a:close/>
                  <a:moveTo>
                    <a:pt x="63" y="64"/>
                  </a:moveTo>
                  <a:cubicBezTo>
                    <a:pt x="64" y="60"/>
                    <a:pt x="65" y="55"/>
                    <a:pt x="66" y="51"/>
                  </a:cubicBezTo>
                  <a:cubicBezTo>
                    <a:pt x="70" y="52"/>
                    <a:pt x="74" y="54"/>
                    <a:pt x="78" y="55"/>
                  </a:cubicBezTo>
                  <a:cubicBezTo>
                    <a:pt x="76" y="57"/>
                    <a:pt x="73" y="58"/>
                    <a:pt x="71" y="60"/>
                  </a:cubicBezTo>
                  <a:cubicBezTo>
                    <a:pt x="68" y="61"/>
                    <a:pt x="65" y="63"/>
                    <a:pt x="63" y="64"/>
                  </a:cubicBezTo>
                  <a:close/>
                  <a:moveTo>
                    <a:pt x="108" y="55"/>
                  </a:moveTo>
                  <a:cubicBezTo>
                    <a:pt x="112" y="54"/>
                    <a:pt x="116" y="52"/>
                    <a:pt x="120" y="51"/>
                  </a:cubicBezTo>
                  <a:cubicBezTo>
                    <a:pt x="122" y="55"/>
                    <a:pt x="122" y="60"/>
                    <a:pt x="123" y="64"/>
                  </a:cubicBezTo>
                  <a:cubicBezTo>
                    <a:pt x="121" y="63"/>
                    <a:pt x="118" y="61"/>
                    <a:pt x="116" y="60"/>
                  </a:cubicBezTo>
                  <a:cubicBezTo>
                    <a:pt x="113" y="58"/>
                    <a:pt x="110" y="57"/>
                    <a:pt x="108" y="55"/>
                  </a:cubicBezTo>
                  <a:close/>
                  <a:moveTo>
                    <a:pt x="138" y="90"/>
                  </a:moveTo>
                  <a:cubicBezTo>
                    <a:pt x="141" y="93"/>
                    <a:pt x="145" y="96"/>
                    <a:pt x="148" y="99"/>
                  </a:cubicBezTo>
                  <a:cubicBezTo>
                    <a:pt x="145" y="102"/>
                    <a:pt x="141" y="105"/>
                    <a:pt x="138" y="108"/>
                  </a:cubicBezTo>
                  <a:cubicBezTo>
                    <a:pt x="138" y="105"/>
                    <a:pt x="138" y="102"/>
                    <a:pt x="138" y="99"/>
                  </a:cubicBezTo>
                  <a:cubicBezTo>
                    <a:pt x="138" y="96"/>
                    <a:pt x="138" y="93"/>
                    <a:pt x="138" y="90"/>
                  </a:cubicBezTo>
                  <a:close/>
                  <a:moveTo>
                    <a:pt x="93" y="12"/>
                  </a:moveTo>
                  <a:cubicBezTo>
                    <a:pt x="102" y="12"/>
                    <a:pt x="110" y="22"/>
                    <a:pt x="117" y="40"/>
                  </a:cubicBezTo>
                  <a:cubicBezTo>
                    <a:pt x="109" y="42"/>
                    <a:pt x="101" y="45"/>
                    <a:pt x="93" y="48"/>
                  </a:cubicBezTo>
                  <a:cubicBezTo>
                    <a:pt x="85" y="45"/>
                    <a:pt x="77" y="42"/>
                    <a:pt x="69" y="40"/>
                  </a:cubicBezTo>
                  <a:cubicBezTo>
                    <a:pt x="76" y="22"/>
                    <a:pt x="85" y="12"/>
                    <a:pt x="93" y="12"/>
                  </a:cubicBezTo>
                  <a:close/>
                  <a:moveTo>
                    <a:pt x="18" y="55"/>
                  </a:moveTo>
                  <a:cubicBezTo>
                    <a:pt x="21" y="50"/>
                    <a:pt x="28" y="47"/>
                    <a:pt x="39" y="47"/>
                  </a:cubicBezTo>
                  <a:cubicBezTo>
                    <a:pt x="44" y="47"/>
                    <a:pt x="49" y="48"/>
                    <a:pt x="54" y="49"/>
                  </a:cubicBezTo>
                  <a:cubicBezTo>
                    <a:pt x="52" y="56"/>
                    <a:pt x="50" y="65"/>
                    <a:pt x="49" y="73"/>
                  </a:cubicBezTo>
                  <a:cubicBezTo>
                    <a:pt x="42" y="79"/>
                    <a:pt x="36" y="84"/>
                    <a:pt x="30" y="90"/>
                  </a:cubicBezTo>
                  <a:cubicBezTo>
                    <a:pt x="18" y="75"/>
                    <a:pt x="14" y="62"/>
                    <a:pt x="18" y="55"/>
                  </a:cubicBezTo>
                  <a:close/>
                  <a:moveTo>
                    <a:pt x="39" y="150"/>
                  </a:moveTo>
                  <a:cubicBezTo>
                    <a:pt x="28" y="150"/>
                    <a:pt x="21" y="147"/>
                    <a:pt x="18" y="142"/>
                  </a:cubicBezTo>
                  <a:cubicBezTo>
                    <a:pt x="14" y="135"/>
                    <a:pt x="18" y="122"/>
                    <a:pt x="30" y="108"/>
                  </a:cubicBezTo>
                  <a:cubicBezTo>
                    <a:pt x="36" y="113"/>
                    <a:pt x="42" y="119"/>
                    <a:pt x="49" y="124"/>
                  </a:cubicBezTo>
                  <a:cubicBezTo>
                    <a:pt x="50" y="133"/>
                    <a:pt x="52" y="141"/>
                    <a:pt x="54" y="149"/>
                  </a:cubicBezTo>
                  <a:cubicBezTo>
                    <a:pt x="49" y="150"/>
                    <a:pt x="44" y="150"/>
                    <a:pt x="39" y="150"/>
                  </a:cubicBezTo>
                  <a:close/>
                  <a:moveTo>
                    <a:pt x="93" y="186"/>
                  </a:moveTo>
                  <a:cubicBezTo>
                    <a:pt x="85" y="186"/>
                    <a:pt x="76" y="175"/>
                    <a:pt x="69" y="158"/>
                  </a:cubicBezTo>
                  <a:cubicBezTo>
                    <a:pt x="77" y="155"/>
                    <a:pt x="85" y="153"/>
                    <a:pt x="93" y="149"/>
                  </a:cubicBezTo>
                  <a:cubicBezTo>
                    <a:pt x="101" y="153"/>
                    <a:pt x="109" y="155"/>
                    <a:pt x="117" y="158"/>
                  </a:cubicBezTo>
                  <a:cubicBezTo>
                    <a:pt x="110" y="175"/>
                    <a:pt x="102" y="186"/>
                    <a:pt x="93" y="186"/>
                  </a:cubicBezTo>
                  <a:close/>
                  <a:moveTo>
                    <a:pt x="168" y="142"/>
                  </a:moveTo>
                  <a:cubicBezTo>
                    <a:pt x="165" y="147"/>
                    <a:pt x="158" y="150"/>
                    <a:pt x="147" y="150"/>
                  </a:cubicBezTo>
                  <a:cubicBezTo>
                    <a:pt x="142" y="150"/>
                    <a:pt x="137" y="150"/>
                    <a:pt x="132" y="149"/>
                  </a:cubicBezTo>
                  <a:cubicBezTo>
                    <a:pt x="134" y="141"/>
                    <a:pt x="136" y="133"/>
                    <a:pt x="137" y="124"/>
                  </a:cubicBezTo>
                  <a:cubicBezTo>
                    <a:pt x="144" y="119"/>
                    <a:pt x="150" y="113"/>
                    <a:pt x="156" y="107"/>
                  </a:cubicBezTo>
                  <a:cubicBezTo>
                    <a:pt x="157" y="109"/>
                    <a:pt x="158" y="110"/>
                    <a:pt x="159" y="111"/>
                  </a:cubicBezTo>
                  <a:cubicBezTo>
                    <a:pt x="169" y="124"/>
                    <a:pt x="172" y="135"/>
                    <a:pt x="168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39310" y="2891790"/>
            <a:ext cx="2489200" cy="3615044"/>
            <a:chOff x="1280091" y="2636341"/>
            <a:chExt cx="2914422" cy="3666510"/>
          </a:xfrm>
        </p:grpSpPr>
        <p:sp>
          <p:nvSpPr>
            <p:cNvPr id="28" name="文本框 19"/>
            <p:cNvSpPr txBox="1"/>
            <p:nvPr/>
          </p:nvSpPr>
          <p:spPr>
            <a:xfrm>
              <a:off x="1280091" y="3213390"/>
              <a:ext cx="2914422" cy="3089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sz="1600">
                  <a:solidFill>
                    <a:schemeClr val="tx2"/>
                  </a:solidFill>
                  <a:cs typeface="+mn-ea"/>
                  <a:sym typeface="+mn-lt"/>
                </a:rPr>
                <a:t>1. 宏观环境分析</a:t>
              </a:r>
              <a:endParaRPr sz="160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sz="1600">
                  <a:solidFill>
                    <a:schemeClr val="tx2"/>
                  </a:solidFill>
                  <a:cs typeface="+mn-ea"/>
                  <a:sym typeface="+mn-lt"/>
                </a:rPr>
                <a:t>（1）政府金融政策支持。</a:t>
              </a:r>
              <a:endParaRPr sz="160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（2）创业培训。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（3）宽容失败。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2. 微观环境分析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（1）制订计划书。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（2）顾客。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（3）店址。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3. 创业条件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（1）家庭条件。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（2）人际条件。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（3）自身素质条件。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397998" y="2636341"/>
              <a:ext cx="2678702" cy="65434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lang="zh-CN" altLang="en-US" b="1" dirty="0">
                  <a:solidFill>
                    <a:schemeClr val="tx2"/>
                  </a:solidFill>
                  <a:cs typeface="+mn-ea"/>
                  <a:sym typeface="+mn-lt"/>
                </a:rPr>
                <a:t>（二）大学生创业的宏观环境与微观环境</a:t>
              </a:r>
              <a:endParaRPr lang="zh-CN" altLang="en-US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491095" y="2891790"/>
            <a:ext cx="3393440" cy="3414394"/>
            <a:chOff x="867462" y="2642138"/>
            <a:chExt cx="3973130" cy="3463004"/>
          </a:xfrm>
        </p:grpSpPr>
        <p:sp>
          <p:nvSpPr>
            <p:cNvPr id="31" name="文本框 19"/>
            <p:cNvSpPr txBox="1"/>
            <p:nvPr/>
          </p:nvSpPr>
          <p:spPr>
            <a:xfrm>
              <a:off x="1143292" y="3015681"/>
              <a:ext cx="3582063" cy="3089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sz="1600">
                  <a:solidFill>
                    <a:schemeClr val="tx2"/>
                  </a:solidFill>
                  <a:cs typeface="+mn-ea"/>
                  <a:sym typeface="+mn-lt"/>
                </a:rPr>
                <a:t>1. 优势</a:t>
              </a:r>
              <a:endParaRPr sz="160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sz="1600">
                  <a:solidFill>
                    <a:schemeClr val="tx2"/>
                  </a:solidFill>
                  <a:cs typeface="+mn-ea"/>
                  <a:sym typeface="+mn-lt"/>
                </a:rPr>
                <a:t>思维普遍活跃，不管是敢不敢干，但至少是敢想。</a:t>
              </a:r>
              <a:endParaRPr sz="160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2. 劣势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缺乏社会经验和职业经历，尤其缺乏人际关系和商业网络。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3. 机遇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现在国家政策都鼓励大学生创业，学校注重培养大学生的创业技能。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4. 威胁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pPr algn="l"/>
              <a:r>
                <a:rPr lang="zh-CN" altLang="en-US" sz="1600" dirty="0">
                  <a:solidFill>
                    <a:schemeClr val="tx2"/>
                  </a:solidFill>
                  <a:cs typeface="+mn-ea"/>
                  <a:sym typeface="+mn-lt"/>
                </a:rPr>
                <a:t>人才竞争越来越激烈，大学生毕业走向社会的社会压力越来越大。</a:t>
              </a:r>
              <a:endParaRPr lang="zh-CN" altLang="en-US" sz="16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67462" y="2642138"/>
              <a:ext cx="3973130" cy="37354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defRPr/>
              </a:pPr>
              <a:r>
                <a:rPr lang="zh-CN" altLang="en-US" b="1" dirty="0">
                  <a:solidFill>
                    <a:schemeClr val="tx2"/>
                  </a:solidFill>
                  <a:cs typeface="+mn-ea"/>
                  <a:sym typeface="+mn-lt"/>
                </a:rPr>
                <a:t>（三）大学生创业环境趋势分析</a:t>
              </a:r>
              <a:endParaRPr lang="zh-CN" altLang="en-US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8"/>
  <p:tag name="KSO_WM_UNIT_ID" val="diagram20187873_3*q_i*1_8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UNIT_COLOR_SCHEME_SHAPE_ID" val="17"/>
  <p:tag name="KSO_WM_UNIT_COLOR_SCHEME_PARENT_PAGE" val="0_4"/>
  <p:tag name="KSO_WM_UNIT_VALUE" val="88*8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187615_4*l_h_x*1_3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COLOR_SCHEME_SHAPE_ID" val="3"/>
  <p:tag name="KSO_WM_UNIT_COLOR_SCHEME_PARENT_PAGE" val="0_4"/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87615_4*l_h_a*1_1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UNIT_COLOR_SCHEME_SHAPE_ID" val="18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87615_4*l_h_i*1_1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03.xml><?xml version="1.0" encoding="utf-8"?>
<p:tagLst xmlns:p="http://schemas.openxmlformats.org/presentationml/2006/main">
  <p:tag name="KSO_WM_UNIT_COLOR_SCHEME_SHAPE_ID" val="19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187615_4*l_h_i*1_1_2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104.xml><?xml version="1.0" encoding="utf-8"?>
<p:tagLst xmlns:p="http://schemas.openxmlformats.org/presentationml/2006/main">
  <p:tag name="KSO_WM_UNIT_COLOR_SCHEME_SHAPE_ID" val="20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187615_4*l_h_i*1_1_3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UNIT_COLOR_SCHEME_SHAPE_ID" val="21"/>
  <p:tag name="KSO_WM_UNIT_COLOR_SCHEME_PARENT_PAGE" val="0_4"/>
  <p:tag name="KSO_WM_UNIT_VALUE" val="88*8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187615_4*l_h_x*1_1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UNIT_COLOR_SCHEME_SHAPE_ID" val="5"/>
  <p:tag name="KSO_WM_UNIT_COLOR_SCHEME_PARENT_PAGE" val="0_4"/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87615_4*l_h_a*1_2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UNIT_COLOR_SCHEME_SHAPE_ID" val="22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87615_4*l_h_i*1_2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08.xml><?xml version="1.0" encoding="utf-8"?>
<p:tagLst xmlns:p="http://schemas.openxmlformats.org/presentationml/2006/main">
  <p:tag name="KSO_WM_UNIT_COLOR_SCHEME_SHAPE_ID" val="23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187615_4*l_h_i*1_2_2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109.xml><?xml version="1.0" encoding="utf-8"?>
<p:tagLst xmlns:p="http://schemas.openxmlformats.org/presentationml/2006/main">
  <p:tag name="KSO_WM_UNIT_COLOR_SCHEME_SHAPE_ID" val="24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187615_4*l_h_i*1_2_3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2_3"/>
  <p:tag name="KSO_WM_UNIT_ID" val="diagram20187873_3*q_h_i*1_2_3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10.xml><?xml version="1.0" encoding="utf-8"?>
<p:tagLst xmlns:p="http://schemas.openxmlformats.org/presentationml/2006/main">
  <p:tag name="KSO_WM_UNIT_COLOR_SCHEME_SHAPE_ID" val="25"/>
  <p:tag name="KSO_WM_UNIT_COLOR_SCHEME_PARENT_PAGE" val="0_4"/>
  <p:tag name="KSO_WM_UNIT_VALUE" val="88*8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187615_4*l_h_x*1_2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UNIT_COLOR_SCHEME_SHAPE_ID" val="39"/>
  <p:tag name="KSO_WM_UNIT_COLOR_SCHEME_PARENT_PAGE" val="0_4"/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5_1"/>
  <p:tag name="KSO_WM_UNIT_ID" val="diagram20187615_4*l_h_a*1_5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COLOR_SCHEME_SHAPE_ID" val="40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187615_4*l_h_i*1_5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113.xml><?xml version="1.0" encoding="utf-8"?>
<p:tagLst xmlns:p="http://schemas.openxmlformats.org/presentationml/2006/main">
  <p:tag name="KSO_WM_UNIT_COLOR_SCHEME_SHAPE_ID" val="41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20187615_4*l_h_i*1_5_2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LINE_FORE_SCHEMECOLOR_INDEX" val="9"/>
  <p:tag name="KSO_WM_UNIT_LINE_FILL_TYPE" val="2"/>
</p:tagLst>
</file>

<file path=ppt/tags/tag114.xml><?xml version="1.0" encoding="utf-8"?>
<p:tagLst xmlns:p="http://schemas.openxmlformats.org/presentationml/2006/main">
  <p:tag name="KSO_WM_UNIT_COLOR_SCHEME_SHAPE_ID" val="42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187615_4*l_h_i*1_5_3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UNIT_COLOR_SCHEME_SHAPE_ID" val="48"/>
  <p:tag name="KSO_WM_UNIT_COLOR_SCHEME_PARENT_PAGE" val="0_4"/>
  <p:tag name="KSO_WM_UNIT_VALUE" val="132*1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5_1"/>
  <p:tag name="KSO_WM_UNIT_ID" val="diagram20187615_4*l_h_x*1_5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1_3"/>
  <p:tag name="KSO_WM_UNIT_ID" val="diagram20187873_3*q_h_i*1_1_3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3_1"/>
  <p:tag name="KSO_WM_UNIT_ID" val="diagram20187873_3*q_h_i*1_3_1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7"/>
  <p:tag name="KSO_WM_UNIT_ID" val="diagram20187873_3*q_i*1_7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1"/>
  <p:tag name="KSO_WM_UNIT_ID" val="diagram20187873_3*q_i*1_1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2"/>
  <p:tag name="KSO_WM_UNIT_ID" val="diagram20187873_3*q_i*1_2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3"/>
  <p:tag name="KSO_WM_UNIT_ID" val="diagram20187873_3*q_i*1_3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4"/>
  <p:tag name="KSO_WM_UNIT_ID" val="diagram20187873_3*q_i*1_4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5"/>
  <p:tag name="KSO_WM_UNIT_ID" val="diagram20187873_3*q_i*1_5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i"/>
  <p:tag name="KSO_WM_UNIT_INDEX" val="1_6"/>
  <p:tag name="KSO_WM_UNIT_ID" val="diagram20187873_3*q_i*1_6"/>
  <p:tag name="KSO_WM_UNIT_LAYERLEVEL" val="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1_1"/>
  <p:tag name="KSO_WM_UNIT_ID" val="diagram20187873_3*q_h_a*1_1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f"/>
  <p:tag name="KSO_WM_UNIT_INDEX" val="1_1_1"/>
  <p:tag name="KSO_WM_UNIT_ID" val="diagram20187873_3*q_h_f*1_1_1"/>
  <p:tag name="KSO_WM_UNIT_LAYERLEVEL" val="1_1_1"/>
  <p:tag name="KSO_WM_UNIT_VALUE" val="28"/>
  <p:tag name="KSO_WM_UNIT_HIGHLIGHT" val="0"/>
  <p:tag name="KSO_WM_UNIT_COMPATIBLE" val="0"/>
  <p:tag name="KSO_WM_BEAUTIFY_FLAG" val="#wm#"/>
  <p:tag name="KSO_WM_UNIT_PRESET_TEXT" val="单击此处添加文本具体内容，简明扼要的阐述您的观点。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2_1"/>
  <p:tag name="KSO_WM_UNIT_ID" val="diagram20187873_3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f"/>
  <p:tag name="KSO_WM_UNIT_INDEX" val="1_2_1"/>
  <p:tag name="KSO_WM_UNIT_ID" val="diagram20187873_3*q_h_f*1_2_1"/>
  <p:tag name="KSO_WM_UNIT_LAYERLEVEL" val="1_1_1"/>
  <p:tag name="KSO_WM_UNIT_VALUE" val="48"/>
  <p:tag name="KSO_WM_UNIT_HIGHLIGHT" val="0"/>
  <p:tag name="KSO_WM_UNIT_COMPATIBLE" val="0"/>
  <p:tag name="KSO_WM_BEAUTIFY_FLAG" val="#wm#"/>
  <p:tag name="KSO_WM_UNIT_PRESET_TEXT" val="单击此处添加文本具体内容，简明扼要的阐述您的观点。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a"/>
  <p:tag name="KSO_WM_UNIT_INDEX" val="1_3_1"/>
  <p:tag name="KSO_WM_UNIT_ID" val="diagram20187873_3*q_h_a*1_3_1"/>
  <p:tag name="KSO_WM_UNIT_LAYERLEVEL" val="1_1_1"/>
  <p:tag name="KSO_WM_UNIT_VALUE" val="6"/>
  <p:tag name="KSO_WM_UNIT_HIGHLIGHT" val="0"/>
  <p:tag name="KSO_WM_UNIT_COMPATIBLE" val="0"/>
  <p:tag name="KSO_WM_BEAUTIFY_FLAG" val="#wm#"/>
  <p:tag name="KSO_WM_UNIT_PRESET_TEXT" val="添加标题"/>
  <p:tag name="KSO_WM_UNIT_ISCONTENTSTITLE" val="0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f"/>
  <p:tag name="KSO_WM_UNIT_INDEX" val="1_3_1"/>
  <p:tag name="KSO_WM_UNIT_ID" val="diagram20187873_3*q_h_f*1_3_1"/>
  <p:tag name="KSO_WM_UNIT_LAYERLEVEL" val="1_1_1"/>
  <p:tag name="KSO_WM_UNIT_VALUE" val="48"/>
  <p:tag name="KSO_WM_UNIT_HIGHLIGHT" val="0"/>
  <p:tag name="KSO_WM_UNIT_COMPATIBLE" val="0"/>
  <p:tag name="KSO_WM_BEAUTIFY_FLAG" val="#wm#"/>
  <p:tag name="KSO_WM_UNIT_PRESET_TEXT" val="单击此处添加文本具体内容，简明扼要的阐述您的观点。"/>
  <p:tag name="KSO_WM_DIAGRAM_GROUP_CODE" val="q1-1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19_5*l_h_i*1_1_1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719_5*l_h_i*1_1_2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19_5*l_h_i*1_1_3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19_5*l_h_f*1_1_1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19_5*l_h_i*1_2_1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719_5*l_h_i*1_2_2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6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19_5*l_h_i*1_2_3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LINE_FORE_SCHEMECOLOR_INDEX" val="6"/>
  <p:tag name="KSO_WM_UNIT_LINE_FILL_TYPE" val="2"/>
</p:tagLst>
</file>

<file path=ppt/tags/tag34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19_5*l_h_f*1_2_1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19_5*l_h_i*1_3_1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719_5*l_h_i*1_3_2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7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19_5*l_h_i*1_3_3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LINE_FORE_SCHEMECOLOR_INDEX" val="7"/>
  <p:tag name="KSO_WM_UNIT_LINE_FILL_TYPE" val="2"/>
</p:tagLst>
</file>

<file path=ppt/tags/tag38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19_5*l_h_f*1_3_1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19_5*l_h_i*1_4_1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1_1"/>
  <p:tag name="KSO_WM_UNIT_ID" val="diagram20187873_3*q_h_i*1_1_1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719_5*l_h_i*1_4_2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8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19_5*l_h_i*1_4_3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LINE_FORE_SCHEMECOLOR_INDEX" val="8"/>
  <p:tag name="KSO_WM_UNIT_LINE_FILL_TYPE" val="2"/>
</p:tagLst>
</file>

<file path=ppt/tags/tag42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19_5*l_h_f*1_4_1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19_5*l_h_i*1_5_1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2"/>
  <p:tag name="KSO_WM_UNIT_ID" val="diagram719_5*l_h_i*1_5_2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9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19_5*l_h_i*1_5_3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LINE_FORE_SCHEMECOLOR_INDEX" val="9"/>
  <p:tag name="KSO_WM_UNIT_LINE_FILL_TYPE" val="2"/>
</p:tagLst>
</file>

<file path=ppt/tags/tag46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19_5*l_h_f*1_5_1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719_5*l_h_i*1_6_1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6_2"/>
  <p:tag name="KSO_WM_UNIT_ID" val="diagram719_5*l_h_i*1_6_2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0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719_5*l_h_i*1_6_3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LINE_FORE_SCHEMECOLOR_INDEX" val="10"/>
  <p:tag name="KSO_WM_UNIT_LINE_FILL_TYPE" val="2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1_2"/>
  <p:tag name="KSO_WM_UNIT_ID" val="diagram20187873_3*q_h_i*1_1_2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50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719_5*l_h_f*1_6_1"/>
  <p:tag name="KSO_WM_TEMPLATE_CATEGORY" val="diagram"/>
  <p:tag name="KSO_WM_TEMPLATE_INDEX" val="71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0039_3*m_h_i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90039_3*m_h_i*1_1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90039_3*m_h_i*1_1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VALUE" val="101*95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190039_3*m_h_x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SUBTYPE" val="a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190039_3*m_h_f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0039_3*m_h_a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0039_3*m_h_i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90039_3*m_h_i*1_2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90039_3*m_h_i*1_2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2_1"/>
  <p:tag name="KSO_WM_UNIT_ID" val="diagram20187873_3*q_h_i*1_2_1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60.xml><?xml version="1.0" encoding="utf-8"?>
<p:tagLst xmlns:p="http://schemas.openxmlformats.org/presentationml/2006/main">
  <p:tag name="KSO_WM_UNIT_VALUE" val="96*10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190039_3*m_h_x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SUBTYPE" val="a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190039_3*m_h_f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190039_3*m_h_a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90039_3*m_h_i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90039_3*m_h_i*1_3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90039_3*m_h_i*1_3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VALUE" val="101*10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3_1"/>
  <p:tag name="KSO_WM_UNIT_ID" val="diagram20190039_3*m_h_x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SUBTYPE" val="a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190039_3*m_h_f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190039_3*m_h_a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190039_3*m_h_i*1_4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2_2"/>
  <p:tag name="KSO_WM_UNIT_ID" val="diagram20187873_3*q_h_i*1_2_2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190039_3*m_h_i*1_4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8"/>
  <p:tag name="KSO_WM_UNIT_LINE_FILL_TYPE" val="2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190039_3*m_h_i*1_4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VALUE" val="101*10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4_1"/>
  <p:tag name="KSO_WM_UNIT_ID" val="diagram20190039_3*m_h_x*1_4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SUBTYPE" val="a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190039_3*m_h_f*1_4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20190039_3*m_h_a*1_4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90517_1*q_h_i*1_1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90517_1*q_h_i*1_1_2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90517_1*q_h_i*1_2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90517_1*q_h_i*1_2_2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90517_1*q_h_i*1_3_2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3_2"/>
  <p:tag name="KSO_WM_UNIT_ID" val="diagram20187873_3*q_h_i*1_3_2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90517_1*q_h_i*1_3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90517_1*q_i*1_1"/>
  <p:tag name="KSO_WM_TEMPLATE_CATEGORY" val="diagram"/>
  <p:tag name="KSO_WM_TEMPLATE_INDEX" val="20190517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90517_1*q_i*1_2"/>
  <p:tag name="KSO_WM_TEMPLATE_CATEGORY" val="diagram"/>
  <p:tag name="KSO_WM_TEMPLATE_INDEX" val="20190517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190517_1*q_i*1_3"/>
  <p:tag name="KSO_WM_TEMPLATE_CATEGORY" val="diagram"/>
  <p:tag name="KSO_WM_TEMPLATE_INDEX" val="20190517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190517_1*q_i*1_4"/>
  <p:tag name="KSO_WM_TEMPLATE_CATEGORY" val="diagram"/>
  <p:tag name="KSO_WM_TEMPLATE_INDEX" val="20190517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90517_1*q_h_f*1_2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190517_1*q_h_a*1_2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90517_1*q_h_f*1_3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190517_1*q_h_a*1_3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PRESET_TEXT" val="单击此处添加文本具体内容"/>
  <p:tag name="KSO_WM_UNIT_NOCLEAR" val="0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90517_1*q_h_f*1_1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20187873"/>
  <p:tag name="KSO_WM_UNIT_TYPE" val="q_h_i"/>
  <p:tag name="KSO_WM_UNIT_INDEX" val="1_3_3"/>
  <p:tag name="KSO_WM_UNIT_ID" val="diagram20187873_3*q_h_i*1_3_3"/>
  <p:tag name="KSO_WM_UNIT_LAYERLEVEL" val="1_1_1"/>
  <p:tag name="KSO_WM_BEAUTIFY_FLAG" val="#wm#"/>
  <p:tag name="KSO_WM_UNIT_HIGHLIGHT" val="0"/>
  <p:tag name="KSO_WM_UNIT_COMPATIBLE" val="0"/>
  <p:tag name="KSO_WM_DIAGRAM_GROUP_CODE" val="q1-1"/>
  <p:tag name="KSO_WM_UNIT_DIAGRAM_ISNUMVISUAL" val="0"/>
  <p:tag name="KSO_WM_UNIT_DIAGRAM_ISREFERUNIT" val="0"/>
  <p:tag name="KSO_WM_UNIT_LINE_FORE_SCHEMECOLOR_INDEX" val="13"/>
  <p:tag name="KSO_WM_UNIT_LINE_FILL_TYPE" val="2"/>
</p:tagLst>
</file>

<file path=ppt/tags/tag90.xml><?xml version="1.0" encoding="utf-8"?>
<p:tagLst xmlns:p="http://schemas.openxmlformats.org/presentationml/2006/main">
  <p:tag name="KSO_WM_UNIT_ISCONTENTSTITLE" val="0"/>
  <p:tag name="KSO_WM_UNIT_PRESET_TEXT" val="添加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190517_1*q_h_a*1_1_1"/>
  <p:tag name="KSO_WM_TEMPLATE_CATEGORY" val="diagram"/>
  <p:tag name="KSO_WM_TEMPLATE_INDEX" val="2019051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COLOR_SCHEME_SHAPE_ID" val="9"/>
  <p:tag name="KSO_WM_UNIT_COLOR_SCHEME_PARENT_PAGE" val="0_4"/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187615_4*l_h_a*1_4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COLOR_SCHEME_SHAPE_ID" val="10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87615_4*l_h_i*1_4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93.xml><?xml version="1.0" encoding="utf-8"?>
<p:tagLst xmlns:p="http://schemas.openxmlformats.org/presentationml/2006/main">
  <p:tag name="KSO_WM_UNIT_COLOR_SCHEME_SHAPE_ID" val="11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187615_4*l_h_i*1_4_2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LINE_FORE_SCHEMECOLOR_INDEX" val="8"/>
  <p:tag name="KSO_WM_UNIT_LINE_FILL_TYPE" val="2"/>
</p:tagLst>
</file>

<file path=ppt/tags/tag94.xml><?xml version="1.0" encoding="utf-8"?>
<p:tagLst xmlns:p="http://schemas.openxmlformats.org/presentationml/2006/main">
  <p:tag name="KSO_WM_UNIT_COLOR_SCHEME_SHAPE_ID" val="12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187615_4*l_h_i*1_4_3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COLOR_SCHEME_SHAPE_ID" val="13"/>
  <p:tag name="KSO_WM_UNIT_COLOR_SCHEME_PARENT_PAGE" val="0_4"/>
  <p:tag name="KSO_WM_UNIT_VALUE" val="88*8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187615_4*l_h_x*1_4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COLOR_SCHEME_SHAPE_ID" val="7"/>
  <p:tag name="KSO_WM_UNIT_COLOR_SCHEME_PARENT_PAGE" val="0_4"/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187615_4*l_h_a*1_3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COLOR_SCHEME_SHAPE_ID" val="14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87615_4*l_h_i*1_3_1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UNIT_COLOR_SCHEME_SHAPE_ID" val="15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187615_4*l_h_i*1_3_2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LINE_FORE_SCHEMECOLOR_INDEX" val="7"/>
  <p:tag name="KSO_WM_UNIT_LINE_FILL_TYPE" val="2"/>
</p:tagLst>
</file>

<file path=ppt/tags/tag99.xml><?xml version="1.0" encoding="utf-8"?>
<p:tagLst xmlns:p="http://schemas.openxmlformats.org/presentationml/2006/main">
  <p:tag name="KSO_WM_UNIT_COLOR_SCHEME_SHAPE_ID" val="16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187615_4*l_h_i*1_3_3"/>
  <p:tag name="KSO_WM_TEMPLATE_CATEGORY" val="diagram"/>
  <p:tag name="KSO_WM_TEMPLATE_INDEX" val="20187615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5bral24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5bral24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i40e3la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2504</Words>
  <Application>WPS 演示</Application>
  <PresentationFormat>宽屏</PresentationFormat>
  <Paragraphs>242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</dc:creator>
  <cp:lastModifiedBy>单金枝</cp:lastModifiedBy>
  <cp:revision>37</cp:revision>
  <dcterms:created xsi:type="dcterms:W3CDTF">2018-02-08T06:47:00Z</dcterms:created>
  <dcterms:modified xsi:type="dcterms:W3CDTF">2021-08-30T00:49:21Z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KSOTemplateUUID">
    <vt:lpwstr>v1.0_mb_19SNATfNHVFkyMQaDJB7Ew==</vt:lpwstr>
  </property>
  <property fmtid="{D5CDD505-2E9C-101B-9397-08002B2CF9AE}" pid="4" name="ICV">
    <vt:lpwstr>F49F8922C00F4BEFAFC5CB182EC75F64</vt:lpwstr>
  </property>
</Properties>
</file>